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Arial Bold" charset="1" panose="020B0802020202020204"/>
      <p:regular r:id="rId43"/>
    </p:embeddedFont>
    <p:embeddedFont>
      <p:font typeface="Arial" charset="1" panose="020B0502020202020204"/>
      <p:regular r:id="rId44"/>
    </p:embeddedFont>
    <p:embeddedFont>
      <p:font typeface="Open Sauce Bold" charset="1" panose="00000800000000000000"/>
      <p:regular r:id="rId45"/>
    </p:embeddedFont>
    <p:embeddedFont>
      <p:font typeface="Eastman Grotesque Bold" charset="1" panose="00000800000000000000"/>
      <p:regular r:id="rId46"/>
    </p:embeddedFont>
    <p:embeddedFont>
      <p:font typeface="Aileron Bold" charset="1" panose="00000800000000000000"/>
      <p:regular r:id="rId47"/>
    </p:embeddedFont>
    <p:embeddedFont>
      <p:font typeface="Eastman Grotesque" charset="1" panose="00000500000000000000"/>
      <p:regular r:id="rId48"/>
    </p:embeddedFont>
    <p:embeddedFont>
      <p:font typeface="Open Sans 1 Bold" charset="1" panose="020B0806030504020204"/>
      <p:regular r:id="rId49"/>
    </p:embeddedFont>
    <p:embeddedFont>
      <p:font typeface="Open Sans 2 Bold" charset="1" panose="00000000000000000000"/>
      <p:regular r:id="rId50"/>
    </p:embeddedFont>
    <p:embeddedFont>
      <p:font typeface="Open Sans 2" charset="1" panose="00000000000000000000"/>
      <p:regular r:id="rId51"/>
    </p:embeddedFont>
    <p:embeddedFont>
      <p:font typeface="Public Sans Bold" charset="1" panose="00000000000000000000"/>
      <p:regular r:id="rId52"/>
    </p:embeddedFont>
    <p:embeddedFont>
      <p:font typeface="Open Sans 1" charset="1" panose="020B0606030504020204"/>
      <p:regular r:id="rId53"/>
    </p:embeddedFont>
    <p:embeddedFont>
      <p:font typeface="Open Sauce" charset="1" panose="000005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6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svg" Type="http://schemas.openxmlformats.org/officeDocument/2006/relationships/image"/><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 Id="rId6" Target="../media/image79.png" Type="http://schemas.openxmlformats.org/officeDocument/2006/relationships/image"/><Relationship Id="rId7" Target="../media/image80.png" Type="http://schemas.openxmlformats.org/officeDocument/2006/relationships/image"/><Relationship Id="rId8" Target="../media/image8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8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11" Target="../media/image90.png" Type="http://schemas.openxmlformats.org/officeDocument/2006/relationships/image"/><Relationship Id="rId12" Target="../media/image91.png" Type="http://schemas.openxmlformats.org/officeDocument/2006/relationships/image"/><Relationship Id="rId13" Target="../media/image92.png" Type="http://schemas.openxmlformats.org/officeDocument/2006/relationships/image"/><Relationship Id="rId14" Target="../media/image93.png" Type="http://schemas.openxmlformats.org/officeDocument/2006/relationships/image"/><Relationship Id="rId15" Target="../media/image94.png" Type="http://schemas.openxmlformats.org/officeDocument/2006/relationships/image"/><Relationship Id="rId16" Target="../media/image95.png" Type="http://schemas.openxmlformats.org/officeDocument/2006/relationships/image"/><Relationship Id="rId17" Target="../media/image96.svg" Type="http://schemas.openxmlformats.org/officeDocument/2006/relationships/image"/><Relationship Id="rId18" Target="../media/image97.png" Type="http://schemas.openxmlformats.org/officeDocument/2006/relationships/image"/><Relationship Id="rId19" Target="../media/image98.png" Type="http://schemas.openxmlformats.org/officeDocument/2006/relationships/image"/><Relationship Id="rId2" Target="../media/image69.png" Type="http://schemas.openxmlformats.org/officeDocument/2006/relationships/image"/><Relationship Id="rId20" Target="../media/image99.png" Type="http://schemas.openxmlformats.org/officeDocument/2006/relationships/image"/><Relationship Id="rId21" Target="../media/image100.png" Type="http://schemas.openxmlformats.org/officeDocument/2006/relationships/image"/><Relationship Id="rId22" Target="../media/image101.png" Type="http://schemas.openxmlformats.org/officeDocument/2006/relationships/image"/><Relationship Id="rId23" Target="../media/image102.png" Type="http://schemas.openxmlformats.org/officeDocument/2006/relationships/image"/><Relationship Id="rId24" Target="../media/image103.png" Type="http://schemas.openxmlformats.org/officeDocument/2006/relationships/image"/><Relationship Id="rId25" Target="../media/image104.png" Type="http://schemas.openxmlformats.org/officeDocument/2006/relationships/image"/><Relationship Id="rId26" Target="../media/image105.png" Type="http://schemas.openxmlformats.org/officeDocument/2006/relationships/image"/><Relationship Id="rId27" Target="../media/image106.png" Type="http://schemas.openxmlformats.org/officeDocument/2006/relationships/image"/><Relationship Id="rId28" Target="../media/image107.png" Type="http://schemas.openxmlformats.org/officeDocument/2006/relationships/image"/><Relationship Id="rId29" Target="../media/image108.png" Type="http://schemas.openxmlformats.org/officeDocument/2006/relationships/image"/><Relationship Id="rId3" Target="../media/image70.svg" Type="http://schemas.openxmlformats.org/officeDocument/2006/relationships/image"/><Relationship Id="rId30" Target="../media/image109.png" Type="http://schemas.openxmlformats.org/officeDocument/2006/relationships/image"/><Relationship Id="rId31" Target="../media/image110.pn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86.png" Type="http://schemas.openxmlformats.org/officeDocument/2006/relationships/image"/><Relationship Id="rId8" Target="../media/image87.png" Type="http://schemas.openxmlformats.org/officeDocument/2006/relationships/image"/><Relationship Id="rId9" Target="../media/image8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9.png" Type="http://schemas.openxmlformats.org/officeDocument/2006/relationships/image"/><Relationship Id="rId11" Target="../media/image120.svg" Type="http://schemas.openxmlformats.org/officeDocument/2006/relationships/image"/><Relationship Id="rId12" Target="../media/image121.png" Type="http://schemas.openxmlformats.org/officeDocument/2006/relationships/image"/><Relationship Id="rId13" Target="../media/image101.png" Type="http://schemas.openxmlformats.org/officeDocument/2006/relationships/image"/><Relationship Id="rId14" Target="../media/image102.png" Type="http://schemas.openxmlformats.org/officeDocument/2006/relationships/image"/><Relationship Id="rId15" Target="../media/image103.png" Type="http://schemas.openxmlformats.org/officeDocument/2006/relationships/image"/><Relationship Id="rId16" Target="../media/image104.png" Type="http://schemas.openxmlformats.org/officeDocument/2006/relationships/image"/><Relationship Id="rId17" Target="../media/image105.png" Type="http://schemas.openxmlformats.org/officeDocument/2006/relationships/image"/><Relationship Id="rId18" Target="../media/image106.png" Type="http://schemas.openxmlformats.org/officeDocument/2006/relationships/image"/><Relationship Id="rId19" Target="../media/image107.png" Type="http://schemas.openxmlformats.org/officeDocument/2006/relationships/image"/><Relationship Id="rId2" Target="../media/image111.png" Type="http://schemas.openxmlformats.org/officeDocument/2006/relationships/image"/><Relationship Id="rId20" Target="../media/image108.png" Type="http://schemas.openxmlformats.org/officeDocument/2006/relationships/image"/><Relationship Id="rId21" Target="../media/image109.png" Type="http://schemas.openxmlformats.org/officeDocument/2006/relationships/image"/><Relationship Id="rId22" Target="../media/image110.png" Type="http://schemas.openxmlformats.org/officeDocument/2006/relationships/image"/><Relationship Id="rId23" Target="../media/image122.png" Type="http://schemas.openxmlformats.org/officeDocument/2006/relationships/image"/><Relationship Id="rId24" Target="../media/image97.png" Type="http://schemas.openxmlformats.org/officeDocument/2006/relationships/image"/><Relationship Id="rId25" Target="../media/image123.png" Type="http://schemas.openxmlformats.org/officeDocument/2006/relationships/image"/><Relationship Id="rId26" Target="../media/image100.png" Type="http://schemas.openxmlformats.org/officeDocument/2006/relationships/image"/><Relationship Id="rId27" Target="../media/image124.png" Type="http://schemas.openxmlformats.org/officeDocument/2006/relationships/image"/><Relationship Id="rId28" Target="../media/image125.png" Type="http://schemas.openxmlformats.org/officeDocument/2006/relationships/image"/><Relationship Id="rId29" Target="../media/image126.png" Type="http://schemas.openxmlformats.org/officeDocument/2006/relationships/image"/><Relationship Id="rId3" Target="../media/image112.png" Type="http://schemas.openxmlformats.org/officeDocument/2006/relationships/image"/><Relationship Id="rId4" Target="../media/image113.svg" Type="http://schemas.openxmlformats.org/officeDocument/2006/relationships/image"/><Relationship Id="rId5" Target="../media/image114.png" Type="http://schemas.openxmlformats.org/officeDocument/2006/relationships/image"/><Relationship Id="rId6" Target="../media/image115.svg" Type="http://schemas.openxmlformats.org/officeDocument/2006/relationships/image"/><Relationship Id="rId7" Target="../media/image116.png" Type="http://schemas.openxmlformats.org/officeDocument/2006/relationships/image"/><Relationship Id="rId8" Target="../media/image117.png" Type="http://schemas.openxmlformats.org/officeDocument/2006/relationships/image"/><Relationship Id="rId9" Target="../media/image1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3.png" Type="http://schemas.openxmlformats.org/officeDocument/2006/relationships/image"/><Relationship Id="rId19" Target="../media/image4.svg" Type="http://schemas.openxmlformats.org/officeDocument/2006/relationships/image"/><Relationship Id="rId2" Target="../media/image5.png" Type="http://schemas.openxmlformats.org/officeDocument/2006/relationships/image"/><Relationship Id="rId20" Target="../media/image21.png" Type="http://schemas.openxmlformats.org/officeDocument/2006/relationships/image"/><Relationship Id="rId21" Target="../media/image22.svg" Type="http://schemas.openxmlformats.org/officeDocument/2006/relationships/image"/><Relationship Id="rId22" Target="../media/image23.png" Type="http://schemas.openxmlformats.org/officeDocument/2006/relationships/image"/><Relationship Id="rId23" Target="../media/image24.svg" Type="http://schemas.openxmlformats.org/officeDocument/2006/relationships/image"/><Relationship Id="rId24" Target="../media/image25.png" Type="http://schemas.openxmlformats.org/officeDocument/2006/relationships/image"/><Relationship Id="rId25" Target="../media/image26.sv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7.pn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12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svg" Type="http://schemas.openxmlformats.org/officeDocument/2006/relationships/image"/><Relationship Id="rId4" Target="../media/image131.jpeg" Type="http://schemas.openxmlformats.org/officeDocument/2006/relationships/image"/><Relationship Id="rId5" Target="../media/VAGrxeG2mhA.mp4" Type="http://schemas.openxmlformats.org/officeDocument/2006/relationships/video"/><Relationship Id="rId6" Target="../media/VAGrxeG2mhA.mp4" Type="http://schemas.microsoft.com/office/2007/relationships/media"/></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2.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png" Type="http://schemas.openxmlformats.org/officeDocument/2006/relationships/image"/><Relationship Id="rId11" Target="../media/image108.png" Type="http://schemas.openxmlformats.org/officeDocument/2006/relationships/image"/><Relationship Id="rId12" Target="../media/image109.png" Type="http://schemas.openxmlformats.org/officeDocument/2006/relationships/image"/><Relationship Id="rId13" Target="../media/image110.png" Type="http://schemas.openxmlformats.org/officeDocument/2006/relationships/image"/><Relationship Id="rId14" Target="../media/image136.png" Type="http://schemas.openxmlformats.org/officeDocument/2006/relationships/image"/><Relationship Id="rId15" Target="../media/image137.svg" Type="http://schemas.openxmlformats.org/officeDocument/2006/relationships/image"/><Relationship Id="rId16" Target="../media/image138.png" Type="http://schemas.openxmlformats.org/officeDocument/2006/relationships/image"/><Relationship Id="rId17" Target="../media/image139.svg" Type="http://schemas.openxmlformats.org/officeDocument/2006/relationships/image"/><Relationship Id="rId18" Target="../media/image140.png" Type="http://schemas.openxmlformats.org/officeDocument/2006/relationships/image"/><Relationship Id="rId19" Target="../media/image141.svg" Type="http://schemas.openxmlformats.org/officeDocument/2006/relationships/image"/><Relationship Id="rId2" Target="../media/image134.png" Type="http://schemas.openxmlformats.org/officeDocument/2006/relationships/image"/><Relationship Id="rId20" Target="../media/image142.png" Type="http://schemas.openxmlformats.org/officeDocument/2006/relationships/image"/><Relationship Id="rId21" Target="../media/image143.svg" Type="http://schemas.openxmlformats.org/officeDocument/2006/relationships/image"/><Relationship Id="rId22" Target="../media/image144.png" Type="http://schemas.openxmlformats.org/officeDocument/2006/relationships/image"/><Relationship Id="rId23" Target="../media/image145.svg" Type="http://schemas.openxmlformats.org/officeDocument/2006/relationships/image"/><Relationship Id="rId24" Target="../media/image146.png" Type="http://schemas.openxmlformats.org/officeDocument/2006/relationships/image"/><Relationship Id="rId25" Target="../media/image147.svg" Type="http://schemas.openxmlformats.org/officeDocument/2006/relationships/image"/><Relationship Id="rId26" Target="../media/image148.gif" Type="http://schemas.openxmlformats.org/officeDocument/2006/relationships/image"/><Relationship Id="rId27" Target="../media/image149.png" Type="http://schemas.openxmlformats.org/officeDocument/2006/relationships/image"/><Relationship Id="rId28" Target="../media/image150.svg" Type="http://schemas.openxmlformats.org/officeDocument/2006/relationships/image"/><Relationship Id="rId29" Target="../media/image21.png" Type="http://schemas.openxmlformats.org/officeDocument/2006/relationships/image"/><Relationship Id="rId3" Target="../media/image135.svg" Type="http://schemas.openxmlformats.org/officeDocument/2006/relationships/image"/><Relationship Id="rId30" Target="../media/image22.svg" Type="http://schemas.openxmlformats.org/officeDocument/2006/relationships/image"/><Relationship Id="rId31" Target="../media/image151.png" Type="http://schemas.openxmlformats.org/officeDocument/2006/relationships/image"/><Relationship Id="rId32" Target="../media/image152.svg" Type="http://schemas.openxmlformats.org/officeDocument/2006/relationships/image"/><Relationship Id="rId4" Target="../media/image101.png" Type="http://schemas.openxmlformats.org/officeDocument/2006/relationships/image"/><Relationship Id="rId5" Target="../media/image102.png" Type="http://schemas.openxmlformats.org/officeDocument/2006/relationships/image"/><Relationship Id="rId6" Target="../media/image103.png" Type="http://schemas.openxmlformats.org/officeDocument/2006/relationships/image"/><Relationship Id="rId7" Target="../media/image104.png" Type="http://schemas.openxmlformats.org/officeDocument/2006/relationships/image"/><Relationship Id="rId8" Target="../media/image105.png" Type="http://schemas.openxmlformats.org/officeDocument/2006/relationships/image"/><Relationship Id="rId9" Target="../media/image10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svg" Type="http://schemas.openxmlformats.org/officeDocument/2006/relationships/image"/><Relationship Id="rId4" Target="../media/image153.gif" Type="http://schemas.openxmlformats.org/officeDocument/2006/relationships/image"/><Relationship Id="rId5" Target="../media/image154.jpeg" Type="http://schemas.openxmlformats.org/officeDocument/2006/relationships/image"/><Relationship Id="rId6" Target="../media/VAGrxVr-Lmk.mp4" Type="http://schemas.openxmlformats.org/officeDocument/2006/relationships/video"/><Relationship Id="rId7" Target="../media/VAGrxVr-Lmk.mp4" Type="http://schemas.microsoft.com/office/2007/relationships/media"/></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5.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5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svg" Type="http://schemas.openxmlformats.org/officeDocument/2006/relationships/image"/><Relationship Id="rId4" Target="../media/image157.jpeg" Type="http://schemas.openxmlformats.org/officeDocument/2006/relationships/image"/><Relationship Id="rId5" Target="../media/VAGrxpaIHGI.mp4" Type="http://schemas.openxmlformats.org/officeDocument/2006/relationships/video"/><Relationship Id="rId6" Target="../media/VAGrxpaIHGI.mp4" Type="http://schemas.microsoft.com/office/2007/relationships/media"/></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8.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9.png" Type="http://schemas.openxmlformats.org/officeDocument/2006/relationships/image"/><Relationship Id="rId3" Target="../media/image160.svg" Type="http://schemas.openxmlformats.org/officeDocument/2006/relationships/image"/><Relationship Id="rId4" Target="../media/image161.jpeg" Type="http://schemas.openxmlformats.org/officeDocument/2006/relationships/image"/><Relationship Id="rId5" Target="../media/VAGrxkUHchs.mp4" Type="http://schemas.openxmlformats.org/officeDocument/2006/relationships/video"/><Relationship Id="rId6" Target="../media/VAGrxkUHchs.mp4" Type="http://schemas.microsoft.com/office/2007/relationships/media"/></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6.png" Type="http://schemas.openxmlformats.org/officeDocument/2006/relationships/image"/><Relationship Id="rId11" Target="../media/image167.svg" Type="http://schemas.openxmlformats.org/officeDocument/2006/relationships/image"/><Relationship Id="rId12" Target="../media/image168.png" Type="http://schemas.openxmlformats.org/officeDocument/2006/relationships/image"/><Relationship Id="rId13" Target="../media/image169.svg" Type="http://schemas.openxmlformats.org/officeDocument/2006/relationships/image"/><Relationship Id="rId14" Target="../media/image170.png" Type="http://schemas.openxmlformats.org/officeDocument/2006/relationships/image"/><Relationship Id="rId15" Target="../media/image171.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162.jpe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163.png" Type="http://schemas.openxmlformats.org/officeDocument/2006/relationships/image"/><Relationship Id="rId8" Target="../media/image164.svg" Type="http://schemas.openxmlformats.org/officeDocument/2006/relationships/image"/><Relationship Id="rId9" Target="../media/image16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8.png" Type="http://schemas.openxmlformats.org/officeDocument/2006/relationships/image"/><Relationship Id="rId11" Target="../media/image179.png" Type="http://schemas.openxmlformats.org/officeDocument/2006/relationships/image"/><Relationship Id="rId12" Target="../media/image180.svg" Type="http://schemas.openxmlformats.org/officeDocument/2006/relationships/image"/><Relationship Id="rId13" Target="../media/image168.png" Type="http://schemas.openxmlformats.org/officeDocument/2006/relationships/image"/><Relationship Id="rId14" Target="../media/image169.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172.png" Type="http://schemas.openxmlformats.org/officeDocument/2006/relationships/image"/><Relationship Id="rId5" Target="../media/image173.svg" Type="http://schemas.openxmlformats.org/officeDocument/2006/relationships/image"/><Relationship Id="rId6" Target="../media/image174.png" Type="http://schemas.openxmlformats.org/officeDocument/2006/relationships/image"/><Relationship Id="rId7" Target="../media/image175.png" Type="http://schemas.openxmlformats.org/officeDocument/2006/relationships/image"/><Relationship Id="rId8" Target="../media/image176.png" Type="http://schemas.openxmlformats.org/officeDocument/2006/relationships/image"/><Relationship Id="rId9" Target="../media/image177.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181.png" Type="http://schemas.openxmlformats.org/officeDocument/2006/relationships/image"/><Relationship Id="rId5" Target="../media/image18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jpeg" Type="http://schemas.openxmlformats.org/officeDocument/2006/relationships/image"/><Relationship Id="rId8" Target="../media/image48.jpeg" Type="http://schemas.openxmlformats.org/officeDocument/2006/relationships/image"/><Relationship Id="rId9" Target="../media/image4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54.png" Type="http://schemas.openxmlformats.org/officeDocument/2006/relationships/image"/><Relationship Id="rId5" Target="../media/image55.png" Type="http://schemas.openxmlformats.org/officeDocument/2006/relationships/image"/><Relationship Id="rId6" Target="../media/image56.png" Type="http://schemas.openxmlformats.org/officeDocument/2006/relationships/image"/><Relationship Id="rId7" Target="../media/image57.pn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608543"/>
            <a:ext cx="18288000" cy="678457"/>
            <a:chOff x="0" y="0"/>
            <a:chExt cx="4816593" cy="178688"/>
          </a:xfrm>
        </p:grpSpPr>
        <p:sp>
          <p:nvSpPr>
            <p:cNvPr name="Freeform 3" id="3"/>
            <p:cNvSpPr/>
            <p:nvPr/>
          </p:nvSpPr>
          <p:spPr>
            <a:xfrm flipH="false" flipV="false" rot="0">
              <a:off x="0" y="0"/>
              <a:ext cx="4816592" cy="178688"/>
            </a:xfrm>
            <a:custGeom>
              <a:avLst/>
              <a:gdLst/>
              <a:ahLst/>
              <a:cxnLst/>
              <a:rect r="r" b="b" t="t" l="l"/>
              <a:pathLst>
                <a:path h="178688" w="4816592">
                  <a:moveTo>
                    <a:pt x="0" y="0"/>
                  </a:moveTo>
                  <a:lnTo>
                    <a:pt x="4816592" y="0"/>
                  </a:lnTo>
                  <a:lnTo>
                    <a:pt x="4816592" y="178688"/>
                  </a:lnTo>
                  <a:lnTo>
                    <a:pt x="0" y="178688"/>
                  </a:lnTo>
                  <a:close/>
                </a:path>
              </a:pathLst>
            </a:custGeom>
            <a:solidFill>
              <a:srgbClr val="123586"/>
            </a:solidFill>
          </p:spPr>
        </p:sp>
        <p:sp>
          <p:nvSpPr>
            <p:cNvPr name="TextBox 4" id="4"/>
            <p:cNvSpPr txBox="true"/>
            <p:nvPr/>
          </p:nvSpPr>
          <p:spPr>
            <a:xfrm>
              <a:off x="0" y="-85725"/>
              <a:ext cx="4816593" cy="264413"/>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0" y="10068119"/>
            <a:ext cx="18288000" cy="218881"/>
            <a:chOff x="0" y="0"/>
            <a:chExt cx="4816593" cy="57648"/>
          </a:xfrm>
        </p:grpSpPr>
        <p:sp>
          <p:nvSpPr>
            <p:cNvPr name="Freeform 6" id="6"/>
            <p:cNvSpPr/>
            <p:nvPr/>
          </p:nvSpPr>
          <p:spPr>
            <a:xfrm flipH="false" flipV="false" rot="0">
              <a:off x="0" y="0"/>
              <a:ext cx="4816592" cy="57648"/>
            </a:xfrm>
            <a:custGeom>
              <a:avLst/>
              <a:gdLst/>
              <a:ahLst/>
              <a:cxnLst/>
              <a:rect r="r" b="b" t="t" l="l"/>
              <a:pathLst>
                <a:path h="57648" w="4816592">
                  <a:moveTo>
                    <a:pt x="0" y="0"/>
                  </a:moveTo>
                  <a:lnTo>
                    <a:pt x="4816592" y="0"/>
                  </a:lnTo>
                  <a:lnTo>
                    <a:pt x="4816592" y="57648"/>
                  </a:lnTo>
                  <a:lnTo>
                    <a:pt x="0" y="57648"/>
                  </a:lnTo>
                  <a:close/>
                </a:path>
              </a:pathLst>
            </a:custGeom>
            <a:solidFill>
              <a:srgbClr val="517DED"/>
            </a:solidFill>
          </p:spPr>
        </p:sp>
        <p:sp>
          <p:nvSpPr>
            <p:cNvPr name="TextBox 7" id="7"/>
            <p:cNvSpPr txBox="true"/>
            <p:nvPr/>
          </p:nvSpPr>
          <p:spPr>
            <a:xfrm>
              <a:off x="0" y="-85725"/>
              <a:ext cx="4816593" cy="143373"/>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false" flipV="false" rot="0">
            <a:off x="190531" y="180192"/>
            <a:ext cx="4226955" cy="1315302"/>
          </a:xfrm>
          <a:custGeom>
            <a:avLst/>
            <a:gdLst/>
            <a:ahLst/>
            <a:cxnLst/>
            <a:rect r="r" b="b" t="t" l="l"/>
            <a:pathLst>
              <a:path h="1315302" w="4226955">
                <a:moveTo>
                  <a:pt x="0" y="0"/>
                </a:moveTo>
                <a:lnTo>
                  <a:pt x="4226955" y="0"/>
                </a:lnTo>
                <a:lnTo>
                  <a:pt x="4226955" y="1315302"/>
                </a:lnTo>
                <a:lnTo>
                  <a:pt x="0" y="1315302"/>
                </a:lnTo>
                <a:lnTo>
                  <a:pt x="0" y="0"/>
                </a:lnTo>
                <a:close/>
              </a:path>
            </a:pathLst>
          </a:custGeom>
          <a:blipFill>
            <a:blip r:embed="rId2"/>
            <a:stretch>
              <a:fillRect l="0" t="0" r="0" b="0"/>
            </a:stretch>
          </a:blipFill>
        </p:spPr>
      </p:sp>
      <p:sp>
        <p:nvSpPr>
          <p:cNvPr name="TextBox 9" id="9"/>
          <p:cNvSpPr txBox="true"/>
          <p:nvPr/>
        </p:nvSpPr>
        <p:spPr>
          <a:xfrm rot="0">
            <a:off x="929336" y="1617820"/>
            <a:ext cx="17162986" cy="604520"/>
          </a:xfrm>
          <a:prstGeom prst="rect">
            <a:avLst/>
          </a:prstGeom>
        </p:spPr>
        <p:txBody>
          <a:bodyPr anchor="t" rtlCol="false" tIns="0" lIns="0" bIns="0" rIns="0">
            <a:spAutoFit/>
          </a:bodyPr>
          <a:lstStyle/>
          <a:p>
            <a:pPr algn="ctr">
              <a:lnSpc>
                <a:spcPts val="4479"/>
              </a:lnSpc>
              <a:spcBef>
                <a:spcPct val="0"/>
              </a:spcBef>
            </a:pPr>
            <a:r>
              <a:rPr lang="en-US" b="true" sz="3199">
                <a:solidFill>
                  <a:srgbClr val="517DED"/>
                </a:solidFill>
                <a:latin typeface="Arial Bold"/>
                <a:ea typeface="Arial Bold"/>
                <a:cs typeface="Arial Bold"/>
                <a:sym typeface="Arial Bold"/>
              </a:rPr>
              <a:t>Projet de fin d’études </a:t>
            </a:r>
          </a:p>
        </p:txBody>
      </p:sp>
      <p:sp>
        <p:nvSpPr>
          <p:cNvPr name="Freeform 10" id="10"/>
          <p:cNvSpPr/>
          <p:nvPr/>
        </p:nvSpPr>
        <p:spPr>
          <a:xfrm flipH="false" flipV="false" rot="0">
            <a:off x="14382122" y="180192"/>
            <a:ext cx="3710200" cy="1162543"/>
          </a:xfrm>
          <a:custGeom>
            <a:avLst/>
            <a:gdLst/>
            <a:ahLst/>
            <a:cxnLst/>
            <a:rect r="r" b="b" t="t" l="l"/>
            <a:pathLst>
              <a:path h="1162543" w="3710200">
                <a:moveTo>
                  <a:pt x="0" y="0"/>
                </a:moveTo>
                <a:lnTo>
                  <a:pt x="3710200" y="0"/>
                </a:lnTo>
                <a:lnTo>
                  <a:pt x="3710200" y="1162543"/>
                </a:lnTo>
                <a:lnTo>
                  <a:pt x="0" y="1162543"/>
                </a:lnTo>
                <a:lnTo>
                  <a:pt x="0" y="0"/>
                </a:lnTo>
                <a:close/>
              </a:path>
            </a:pathLst>
          </a:custGeom>
          <a:blipFill>
            <a:blip r:embed="rId3"/>
            <a:stretch>
              <a:fillRect l="0" t="-29087" r="0" b="-22653"/>
            </a:stretch>
          </a:blipFill>
        </p:spPr>
      </p:sp>
      <p:sp>
        <p:nvSpPr>
          <p:cNvPr name="TextBox 11" id="11"/>
          <p:cNvSpPr txBox="true"/>
          <p:nvPr/>
        </p:nvSpPr>
        <p:spPr>
          <a:xfrm rot="0">
            <a:off x="10782904" y="7571267"/>
            <a:ext cx="6029133" cy="1311910"/>
          </a:xfrm>
          <a:prstGeom prst="rect">
            <a:avLst/>
          </a:prstGeom>
        </p:spPr>
        <p:txBody>
          <a:bodyPr anchor="t" rtlCol="false" tIns="0" lIns="0" bIns="0" rIns="0">
            <a:spAutoFit/>
          </a:bodyPr>
          <a:lstStyle/>
          <a:p>
            <a:pPr algn="l">
              <a:lnSpc>
                <a:spcPts val="5179"/>
              </a:lnSpc>
            </a:pPr>
            <a:r>
              <a:rPr lang="en-US" b="true" sz="2799" spc="-72">
                <a:solidFill>
                  <a:srgbClr val="191919"/>
                </a:solidFill>
                <a:latin typeface="Arial Bold"/>
                <a:ea typeface="Arial Bold"/>
                <a:cs typeface="Arial Bold"/>
                <a:sym typeface="Arial Bold"/>
              </a:rPr>
              <a:t>Président: M. BOULARES Mehrez </a:t>
            </a:r>
          </a:p>
          <a:p>
            <a:pPr algn="l">
              <a:lnSpc>
                <a:spcPts val="5179"/>
              </a:lnSpc>
            </a:pPr>
            <a:r>
              <a:rPr lang="en-US" b="true" sz="2799" spc="-72">
                <a:solidFill>
                  <a:srgbClr val="191919"/>
                </a:solidFill>
                <a:latin typeface="Arial Bold"/>
                <a:ea typeface="Arial Bold"/>
                <a:cs typeface="Arial Bold"/>
                <a:sym typeface="Arial Bold"/>
              </a:rPr>
              <a:t>Rapporteur: Mme GHRAIRI Salsabil </a:t>
            </a:r>
          </a:p>
        </p:txBody>
      </p:sp>
      <p:sp>
        <p:nvSpPr>
          <p:cNvPr name="TextBox 12" id="12"/>
          <p:cNvSpPr txBox="true"/>
          <p:nvPr/>
        </p:nvSpPr>
        <p:spPr>
          <a:xfrm rot="0">
            <a:off x="13033724" y="9649019"/>
            <a:ext cx="5058599" cy="419100"/>
          </a:xfrm>
          <a:prstGeom prst="rect">
            <a:avLst/>
          </a:prstGeom>
        </p:spPr>
        <p:txBody>
          <a:bodyPr anchor="t" rtlCol="false" tIns="0" lIns="0" bIns="0" rIns="0">
            <a:spAutoFit/>
          </a:bodyPr>
          <a:lstStyle/>
          <a:p>
            <a:pPr algn="r">
              <a:lnSpc>
                <a:spcPts val="2999"/>
              </a:lnSpc>
              <a:spcBef>
                <a:spcPct val="0"/>
              </a:spcBef>
            </a:pPr>
            <a:r>
              <a:rPr lang="en-US" b="true" sz="2499">
                <a:solidFill>
                  <a:srgbClr val="FFFFFF"/>
                </a:solidFill>
                <a:latin typeface="Arial Bold"/>
                <a:ea typeface="Arial Bold"/>
                <a:cs typeface="Arial Bold"/>
                <a:sym typeface="Arial Bold"/>
              </a:rPr>
              <a:t>Année universitaire : 2024-2025</a:t>
            </a:r>
          </a:p>
        </p:txBody>
      </p:sp>
      <p:sp>
        <p:nvSpPr>
          <p:cNvPr name="Freeform 13" id="13"/>
          <p:cNvSpPr/>
          <p:nvPr/>
        </p:nvSpPr>
        <p:spPr>
          <a:xfrm flipH="false" flipV="false" rot="0">
            <a:off x="-256780" y="7319585"/>
            <a:ext cx="894622" cy="1938715"/>
          </a:xfrm>
          <a:custGeom>
            <a:avLst/>
            <a:gdLst/>
            <a:ahLst/>
            <a:cxnLst/>
            <a:rect r="r" b="b" t="t" l="l"/>
            <a:pathLst>
              <a:path h="1938715" w="894622">
                <a:moveTo>
                  <a:pt x="0" y="0"/>
                </a:moveTo>
                <a:lnTo>
                  <a:pt x="894622" y="0"/>
                </a:lnTo>
                <a:lnTo>
                  <a:pt x="894622" y="1938715"/>
                </a:lnTo>
                <a:lnTo>
                  <a:pt x="0" y="1938715"/>
                </a:lnTo>
                <a:lnTo>
                  <a:pt x="0" y="0"/>
                </a:lnTo>
                <a:close/>
              </a:path>
            </a:pathLst>
          </a:custGeom>
          <a:blipFill>
            <a:blip r:embed="rId4">
              <a:extLst>
                <a:ext uri="{96DAC541-7B7A-43D3-8B79-37D633B846F1}">
                  <asvg:svgBlip xmlns:asvg="http://schemas.microsoft.com/office/drawing/2016/SVG/main" r:embed="rId5"/>
                </a:ext>
              </a:extLst>
            </a:blip>
            <a:stretch>
              <a:fillRect l="0" t="-24495" r="-368184" b="0"/>
            </a:stretch>
          </a:blipFill>
        </p:spPr>
      </p:sp>
      <p:sp>
        <p:nvSpPr>
          <p:cNvPr name="Freeform 14" id="14"/>
          <p:cNvSpPr/>
          <p:nvPr/>
        </p:nvSpPr>
        <p:spPr>
          <a:xfrm flipH="false" flipV="false" rot="0">
            <a:off x="17645011" y="1495494"/>
            <a:ext cx="894622" cy="1938715"/>
          </a:xfrm>
          <a:custGeom>
            <a:avLst/>
            <a:gdLst/>
            <a:ahLst/>
            <a:cxnLst/>
            <a:rect r="r" b="b" t="t" l="l"/>
            <a:pathLst>
              <a:path h="1938715" w="894622">
                <a:moveTo>
                  <a:pt x="0" y="0"/>
                </a:moveTo>
                <a:lnTo>
                  <a:pt x="894622" y="0"/>
                </a:lnTo>
                <a:lnTo>
                  <a:pt x="894622" y="1938716"/>
                </a:lnTo>
                <a:lnTo>
                  <a:pt x="0" y="1938716"/>
                </a:lnTo>
                <a:lnTo>
                  <a:pt x="0" y="0"/>
                </a:lnTo>
                <a:close/>
              </a:path>
            </a:pathLst>
          </a:custGeom>
          <a:blipFill>
            <a:blip r:embed="rId4">
              <a:extLst>
                <a:ext uri="{96DAC541-7B7A-43D3-8B79-37D633B846F1}">
                  <asvg:svgBlip xmlns:asvg="http://schemas.microsoft.com/office/drawing/2016/SVG/main" r:embed="rId5"/>
                </a:ext>
              </a:extLst>
            </a:blip>
            <a:stretch>
              <a:fillRect l="0" t="-24495" r="-368184" b="0"/>
            </a:stretch>
          </a:blipFill>
        </p:spPr>
      </p:sp>
      <p:sp>
        <p:nvSpPr>
          <p:cNvPr name="TextBox 15" id="15"/>
          <p:cNvSpPr txBox="true"/>
          <p:nvPr/>
        </p:nvSpPr>
        <p:spPr>
          <a:xfrm rot="0">
            <a:off x="5504345" y="2209294"/>
            <a:ext cx="7536061" cy="872490"/>
          </a:xfrm>
          <a:prstGeom prst="rect">
            <a:avLst/>
          </a:prstGeom>
        </p:spPr>
        <p:txBody>
          <a:bodyPr anchor="t" rtlCol="false" tIns="0" lIns="0" bIns="0" rIns="0">
            <a:spAutoFit/>
          </a:bodyPr>
          <a:lstStyle/>
          <a:p>
            <a:pPr algn="ctr">
              <a:lnSpc>
                <a:spcPts val="3359"/>
              </a:lnSpc>
              <a:spcBef>
                <a:spcPct val="0"/>
              </a:spcBef>
            </a:pPr>
            <a:r>
              <a:rPr lang="en-US" b="true" sz="2399">
                <a:solidFill>
                  <a:srgbClr val="000000"/>
                </a:solidFill>
                <a:latin typeface="Arial Bold"/>
                <a:ea typeface="Arial Bold"/>
                <a:cs typeface="Arial Bold"/>
                <a:sym typeface="Arial Bold"/>
              </a:rPr>
              <a:t>Présenté en vue de l’obtention du </a:t>
            </a:r>
          </a:p>
          <a:p>
            <a:pPr algn="ctr">
              <a:lnSpc>
                <a:spcPts val="3359"/>
              </a:lnSpc>
              <a:spcBef>
                <a:spcPct val="0"/>
              </a:spcBef>
            </a:pPr>
            <a:r>
              <a:rPr lang="en-US" b="true" sz="2399">
                <a:solidFill>
                  <a:srgbClr val="000000"/>
                </a:solidFill>
                <a:latin typeface="Arial Bold"/>
                <a:ea typeface="Arial Bold"/>
                <a:cs typeface="Arial Bold"/>
                <a:sym typeface="Arial Bold"/>
              </a:rPr>
              <a:t>Diplôme National d’Ingénieur en Génie Informatique</a:t>
            </a:r>
          </a:p>
        </p:txBody>
      </p:sp>
      <p:sp>
        <p:nvSpPr>
          <p:cNvPr name="TextBox 16" id="16"/>
          <p:cNvSpPr txBox="true"/>
          <p:nvPr/>
        </p:nvSpPr>
        <p:spPr>
          <a:xfrm rot="0">
            <a:off x="5536076" y="204913"/>
            <a:ext cx="7426821" cy="991136"/>
          </a:xfrm>
          <a:prstGeom prst="rect">
            <a:avLst/>
          </a:prstGeom>
        </p:spPr>
        <p:txBody>
          <a:bodyPr anchor="t" rtlCol="false" tIns="0" lIns="0" bIns="0" rIns="0">
            <a:spAutoFit/>
          </a:bodyPr>
          <a:lstStyle/>
          <a:p>
            <a:pPr algn="ctr">
              <a:lnSpc>
                <a:spcPts val="2595"/>
              </a:lnSpc>
              <a:spcBef>
                <a:spcPct val="0"/>
              </a:spcBef>
            </a:pPr>
            <a:r>
              <a:rPr lang="en-US" sz="1853">
                <a:solidFill>
                  <a:srgbClr val="000000"/>
                </a:solidFill>
                <a:latin typeface="Arial"/>
                <a:ea typeface="Arial"/>
                <a:cs typeface="Arial"/>
                <a:sym typeface="Arial"/>
              </a:rPr>
              <a:t>République Tunisienne </a:t>
            </a:r>
          </a:p>
          <a:p>
            <a:pPr algn="ctr">
              <a:lnSpc>
                <a:spcPts val="2595"/>
              </a:lnSpc>
              <a:spcBef>
                <a:spcPct val="0"/>
              </a:spcBef>
            </a:pPr>
            <a:r>
              <a:rPr lang="en-US" sz="1853">
                <a:solidFill>
                  <a:srgbClr val="000000"/>
                </a:solidFill>
                <a:latin typeface="Arial"/>
                <a:ea typeface="Arial"/>
                <a:cs typeface="Arial"/>
                <a:sym typeface="Arial"/>
              </a:rPr>
              <a:t>Ministère de l’Enseignement Supérieur et de la Recherche Scientifique </a:t>
            </a:r>
          </a:p>
          <a:p>
            <a:pPr algn="ctr">
              <a:lnSpc>
                <a:spcPts val="2595"/>
              </a:lnSpc>
              <a:spcBef>
                <a:spcPct val="0"/>
              </a:spcBef>
            </a:pPr>
            <a:r>
              <a:rPr lang="en-US" b="true" sz="1853">
                <a:solidFill>
                  <a:srgbClr val="000000"/>
                </a:solidFill>
                <a:latin typeface="Arial Bold"/>
                <a:ea typeface="Arial Bold"/>
                <a:cs typeface="Arial Bold"/>
                <a:sym typeface="Arial Bold"/>
              </a:rPr>
              <a:t>Université de Tunis</a:t>
            </a:r>
          </a:p>
        </p:txBody>
      </p:sp>
      <p:sp>
        <p:nvSpPr>
          <p:cNvPr name="TextBox 17" id="17"/>
          <p:cNvSpPr txBox="true"/>
          <p:nvPr/>
        </p:nvSpPr>
        <p:spPr>
          <a:xfrm rot="0">
            <a:off x="6151513" y="5967860"/>
            <a:ext cx="5984974" cy="647065"/>
          </a:xfrm>
          <a:prstGeom prst="rect">
            <a:avLst/>
          </a:prstGeom>
        </p:spPr>
        <p:txBody>
          <a:bodyPr anchor="t" rtlCol="false" tIns="0" lIns="0" bIns="0" rIns="0">
            <a:spAutoFit/>
          </a:bodyPr>
          <a:lstStyle/>
          <a:p>
            <a:pPr algn="ctr">
              <a:lnSpc>
                <a:spcPts val="4759"/>
              </a:lnSpc>
              <a:spcBef>
                <a:spcPct val="0"/>
              </a:spcBef>
            </a:pPr>
            <a:r>
              <a:rPr lang="en-US" b="true" sz="3399">
                <a:solidFill>
                  <a:srgbClr val="013174"/>
                </a:solidFill>
                <a:latin typeface="Arial Bold"/>
                <a:ea typeface="Arial Bold"/>
                <a:cs typeface="Arial Bold"/>
                <a:sym typeface="Arial Bold"/>
              </a:rPr>
              <a:t>Présenté par</a:t>
            </a:r>
            <a:r>
              <a:rPr lang="en-US" b="true" sz="3399">
                <a:solidFill>
                  <a:srgbClr val="013174"/>
                </a:solidFill>
                <a:latin typeface="Arial Bold"/>
                <a:ea typeface="Arial Bold"/>
                <a:cs typeface="Arial Bold"/>
                <a:sym typeface="Arial Bold"/>
              </a:rPr>
              <a:t>:  CHERNI Rihab</a:t>
            </a:r>
          </a:p>
        </p:txBody>
      </p:sp>
      <p:sp>
        <p:nvSpPr>
          <p:cNvPr name="TextBox 18" id="18"/>
          <p:cNvSpPr txBox="true"/>
          <p:nvPr/>
        </p:nvSpPr>
        <p:spPr>
          <a:xfrm rot="0">
            <a:off x="492825" y="3548510"/>
            <a:ext cx="17152187" cy="1724025"/>
          </a:xfrm>
          <a:prstGeom prst="rect">
            <a:avLst/>
          </a:prstGeom>
        </p:spPr>
        <p:txBody>
          <a:bodyPr anchor="t" rtlCol="false" tIns="0" lIns="0" bIns="0" rIns="0">
            <a:spAutoFit/>
          </a:bodyPr>
          <a:lstStyle/>
          <a:p>
            <a:pPr algn="ctr">
              <a:lnSpc>
                <a:spcPts val="5519"/>
              </a:lnSpc>
              <a:spcBef>
                <a:spcPct val="0"/>
              </a:spcBef>
            </a:pPr>
            <a:r>
              <a:rPr lang="en-US" b="true" sz="4599" spc="188">
                <a:solidFill>
                  <a:srgbClr val="004AAD"/>
                </a:solidFill>
                <a:latin typeface="Arial Bold"/>
                <a:ea typeface="Arial Bold"/>
                <a:cs typeface="Arial Bold"/>
                <a:sym typeface="Arial Bold"/>
              </a:rPr>
              <a:t>D</a:t>
            </a:r>
            <a:r>
              <a:rPr lang="en-US" b="true" sz="4599" spc="188">
                <a:solidFill>
                  <a:srgbClr val="004AAD"/>
                </a:solidFill>
                <a:latin typeface="Arial Bold"/>
                <a:ea typeface="Arial Bold"/>
                <a:cs typeface="Arial Bold"/>
                <a:sym typeface="Arial Bold"/>
              </a:rPr>
              <a:t>éveloppement d’une application web "AutoTest" :</a:t>
            </a:r>
          </a:p>
          <a:p>
            <a:pPr algn="ctr">
              <a:lnSpc>
                <a:spcPts val="3719"/>
              </a:lnSpc>
              <a:spcBef>
                <a:spcPct val="0"/>
              </a:spcBef>
            </a:pPr>
            <a:r>
              <a:rPr lang="en-US" b="true" sz="3099" spc="127">
                <a:solidFill>
                  <a:srgbClr val="004AAD"/>
                </a:solidFill>
                <a:latin typeface="Arial Bold"/>
                <a:ea typeface="Arial Bold"/>
                <a:cs typeface="Arial Bold"/>
                <a:sym typeface="Arial Bold"/>
              </a:rPr>
              <a:t>Solution pour automatiser les tests fonctionnels, les analyses de sécurité et l’audit de référencement naturel</a:t>
            </a:r>
          </a:p>
        </p:txBody>
      </p:sp>
      <p:sp>
        <p:nvSpPr>
          <p:cNvPr name="TextBox 19" id="19"/>
          <p:cNvSpPr txBox="true"/>
          <p:nvPr/>
        </p:nvSpPr>
        <p:spPr>
          <a:xfrm rot="0">
            <a:off x="1444303" y="7571267"/>
            <a:ext cx="7317122" cy="1311910"/>
          </a:xfrm>
          <a:prstGeom prst="rect">
            <a:avLst/>
          </a:prstGeom>
        </p:spPr>
        <p:txBody>
          <a:bodyPr anchor="t" rtlCol="false" tIns="0" lIns="0" bIns="0" rIns="0">
            <a:spAutoFit/>
          </a:bodyPr>
          <a:lstStyle/>
          <a:p>
            <a:pPr algn="l">
              <a:lnSpc>
                <a:spcPts val="5179"/>
              </a:lnSpc>
            </a:pPr>
            <a:r>
              <a:rPr lang="en-US" b="true" sz="2799" spc="-72">
                <a:solidFill>
                  <a:srgbClr val="191919"/>
                </a:solidFill>
                <a:latin typeface="Arial Bold"/>
                <a:ea typeface="Arial Bold"/>
                <a:cs typeface="Arial Bold"/>
                <a:sym typeface="Arial Bold"/>
              </a:rPr>
              <a:t>Encadrant universitaire: Mme ELOUEDI Ines </a:t>
            </a:r>
          </a:p>
          <a:p>
            <a:pPr algn="l">
              <a:lnSpc>
                <a:spcPts val="5179"/>
              </a:lnSpc>
            </a:pPr>
            <a:r>
              <a:rPr lang="en-US" b="true" sz="2799" spc="-72">
                <a:solidFill>
                  <a:srgbClr val="191919"/>
                </a:solidFill>
                <a:latin typeface="Arial Bold"/>
                <a:ea typeface="Arial Bold"/>
                <a:cs typeface="Arial Bold"/>
                <a:sym typeface="Arial Bold"/>
              </a:rPr>
              <a:t>Encadrant industriel: M. NACHMI Omar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54891"/>
            <a:ext cx="18288000" cy="532109"/>
            <a:chOff x="0" y="0"/>
            <a:chExt cx="4816593" cy="140144"/>
          </a:xfrm>
        </p:grpSpPr>
        <p:sp>
          <p:nvSpPr>
            <p:cNvPr name="Freeform 3" id="3"/>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123586"/>
            </a:solidFill>
          </p:spPr>
        </p:sp>
        <p:sp>
          <p:nvSpPr>
            <p:cNvPr name="TextBox 4" id="4"/>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0" y="10036769"/>
            <a:ext cx="18288000" cy="250231"/>
            <a:chOff x="0" y="0"/>
            <a:chExt cx="4816593" cy="65904"/>
          </a:xfrm>
        </p:grpSpPr>
        <p:sp>
          <p:nvSpPr>
            <p:cNvPr name="Freeform 6" id="6"/>
            <p:cNvSpPr/>
            <p:nvPr/>
          </p:nvSpPr>
          <p:spPr>
            <a:xfrm flipH="false" flipV="false" rot="0">
              <a:off x="0" y="0"/>
              <a:ext cx="4816592" cy="65904"/>
            </a:xfrm>
            <a:custGeom>
              <a:avLst/>
              <a:gdLst/>
              <a:ahLst/>
              <a:cxnLst/>
              <a:rect r="r" b="b" t="t" l="l"/>
              <a:pathLst>
                <a:path h="65904" w="4816592">
                  <a:moveTo>
                    <a:pt x="0" y="0"/>
                  </a:moveTo>
                  <a:lnTo>
                    <a:pt x="4816592" y="0"/>
                  </a:lnTo>
                  <a:lnTo>
                    <a:pt x="4816592" y="65904"/>
                  </a:lnTo>
                  <a:lnTo>
                    <a:pt x="0" y="65904"/>
                  </a:lnTo>
                  <a:close/>
                </a:path>
              </a:pathLst>
            </a:custGeom>
            <a:solidFill>
              <a:srgbClr val="517DED"/>
            </a:solidFill>
          </p:spPr>
        </p:sp>
        <p:sp>
          <p:nvSpPr>
            <p:cNvPr name="TextBox 7" id="7"/>
            <p:cNvSpPr txBox="true"/>
            <p:nvPr/>
          </p:nvSpPr>
          <p:spPr>
            <a:xfrm>
              <a:off x="0" y="-38100"/>
              <a:ext cx="4816593" cy="104004"/>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false" flipV="false" rot="0">
            <a:off x="-89059" y="7309699"/>
            <a:ext cx="894622" cy="1938715"/>
          </a:xfrm>
          <a:custGeom>
            <a:avLst/>
            <a:gdLst/>
            <a:ahLst/>
            <a:cxnLst/>
            <a:rect r="r" b="b" t="t" l="l"/>
            <a:pathLst>
              <a:path h="1938715" w="894622">
                <a:moveTo>
                  <a:pt x="0" y="0"/>
                </a:moveTo>
                <a:lnTo>
                  <a:pt x="894622" y="0"/>
                </a:lnTo>
                <a:lnTo>
                  <a:pt x="894622" y="1938715"/>
                </a:lnTo>
                <a:lnTo>
                  <a:pt x="0" y="1938715"/>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9" id="9"/>
          <p:cNvSpPr/>
          <p:nvPr/>
        </p:nvSpPr>
        <p:spPr>
          <a:xfrm flipH="false" flipV="false" rot="0">
            <a:off x="17482437" y="6340342"/>
            <a:ext cx="894622" cy="1938715"/>
          </a:xfrm>
          <a:custGeom>
            <a:avLst/>
            <a:gdLst/>
            <a:ahLst/>
            <a:cxnLst/>
            <a:rect r="r" b="b" t="t" l="l"/>
            <a:pathLst>
              <a:path h="1938715" w="894622">
                <a:moveTo>
                  <a:pt x="0" y="0"/>
                </a:moveTo>
                <a:lnTo>
                  <a:pt x="894622" y="0"/>
                </a:lnTo>
                <a:lnTo>
                  <a:pt x="894622" y="1938715"/>
                </a:lnTo>
                <a:lnTo>
                  <a:pt x="0" y="1938715"/>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10" id="10"/>
          <p:cNvSpPr/>
          <p:nvPr/>
        </p:nvSpPr>
        <p:spPr>
          <a:xfrm flipH="false" flipV="true" rot="0">
            <a:off x="-3564457" y="-1997230"/>
            <a:ext cx="5727778" cy="5405591"/>
          </a:xfrm>
          <a:custGeom>
            <a:avLst/>
            <a:gdLst/>
            <a:ahLst/>
            <a:cxnLst/>
            <a:rect r="r" b="b" t="t" l="l"/>
            <a:pathLst>
              <a:path h="5405591" w="5727778">
                <a:moveTo>
                  <a:pt x="0" y="5405591"/>
                </a:moveTo>
                <a:lnTo>
                  <a:pt x="5727779" y="5405591"/>
                </a:lnTo>
                <a:lnTo>
                  <a:pt x="5727779" y="0"/>
                </a:lnTo>
                <a:lnTo>
                  <a:pt x="0" y="0"/>
                </a:lnTo>
                <a:lnTo>
                  <a:pt x="0" y="5405591"/>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false" flipV="false" rot="0">
            <a:off x="358252" y="1735183"/>
            <a:ext cx="16587897" cy="7692637"/>
          </a:xfrm>
          <a:custGeom>
            <a:avLst/>
            <a:gdLst/>
            <a:ahLst/>
            <a:cxnLst/>
            <a:rect r="r" b="b" t="t" l="l"/>
            <a:pathLst>
              <a:path h="7692637" w="16587897">
                <a:moveTo>
                  <a:pt x="0" y="0"/>
                </a:moveTo>
                <a:lnTo>
                  <a:pt x="16587897" y="0"/>
                </a:lnTo>
                <a:lnTo>
                  <a:pt x="16587897" y="7692637"/>
                </a:lnTo>
                <a:lnTo>
                  <a:pt x="0" y="7692637"/>
                </a:lnTo>
                <a:lnTo>
                  <a:pt x="0" y="0"/>
                </a:lnTo>
                <a:close/>
              </a:path>
            </a:pathLst>
          </a:custGeom>
          <a:blipFill>
            <a:blip r:embed="rId6"/>
            <a:stretch>
              <a:fillRect l="0" t="0" r="0" b="0"/>
            </a:stretch>
          </a:blipFill>
        </p:spPr>
      </p:sp>
      <p:sp>
        <p:nvSpPr>
          <p:cNvPr name="TextBox 12" id="12"/>
          <p:cNvSpPr txBox="true"/>
          <p:nvPr/>
        </p:nvSpPr>
        <p:spPr>
          <a:xfrm rot="0">
            <a:off x="9139238" y="4383088"/>
            <a:ext cx="9525" cy="1368424"/>
          </a:xfrm>
          <a:prstGeom prst="rect">
            <a:avLst/>
          </a:prstGeom>
        </p:spPr>
        <p:txBody>
          <a:bodyPr anchor="t" rtlCol="false" tIns="0" lIns="0" bIns="0" rIns="0">
            <a:spAutoFit/>
          </a:bodyPr>
          <a:lstStyle/>
          <a:p>
            <a:pPr algn="ctr">
              <a:lnSpc>
                <a:spcPts val="11200"/>
              </a:lnSpc>
              <a:spcBef>
                <a:spcPct val="0"/>
              </a:spcBef>
            </a:pPr>
          </a:p>
        </p:txBody>
      </p:sp>
      <p:sp>
        <p:nvSpPr>
          <p:cNvPr name="TextBox 13" id="13"/>
          <p:cNvSpPr txBox="true"/>
          <p:nvPr/>
        </p:nvSpPr>
        <p:spPr>
          <a:xfrm rot="0">
            <a:off x="3934069" y="557238"/>
            <a:ext cx="10410337" cy="1356360"/>
          </a:xfrm>
          <a:prstGeom prst="rect">
            <a:avLst/>
          </a:prstGeom>
        </p:spPr>
        <p:txBody>
          <a:bodyPr anchor="t" rtlCol="false" tIns="0" lIns="0" bIns="0" rIns="0">
            <a:spAutoFit/>
          </a:bodyPr>
          <a:lstStyle/>
          <a:p>
            <a:pPr algn="ctr">
              <a:lnSpc>
                <a:spcPts val="5280"/>
              </a:lnSpc>
            </a:pPr>
            <a:r>
              <a:rPr lang="en-US" sz="4800" b="true">
                <a:solidFill>
                  <a:srgbClr val="123586"/>
                </a:solidFill>
                <a:latin typeface="Eastman Grotesque Bold"/>
                <a:ea typeface="Eastman Grotesque Bold"/>
                <a:cs typeface="Eastman Grotesque Bold"/>
                <a:sym typeface="Eastman Grotesque Bold"/>
              </a:rPr>
              <a:t>Méthodologie de travail </a:t>
            </a:r>
          </a:p>
          <a:p>
            <a:pPr algn="ctr">
              <a:lnSpc>
                <a:spcPts val="5280"/>
              </a:lnSpc>
            </a:pPr>
            <a:r>
              <a:rPr lang="en-US" sz="4800" b="true">
                <a:solidFill>
                  <a:srgbClr val="4169F2"/>
                </a:solidFill>
                <a:latin typeface="Eastman Grotesque Bold"/>
                <a:ea typeface="Eastman Grotesque Bold"/>
                <a:cs typeface="Eastman Grotesque Bold"/>
                <a:sym typeface="Eastman Grotesque Bold"/>
              </a:rPr>
              <a:t>Agile : SCRUM</a:t>
            </a:r>
          </a:p>
        </p:txBody>
      </p:sp>
      <p:sp>
        <p:nvSpPr>
          <p:cNvPr name="TextBox 14" id="14"/>
          <p:cNvSpPr txBox="true"/>
          <p:nvPr/>
        </p:nvSpPr>
        <p:spPr>
          <a:xfrm rot="0">
            <a:off x="17259300" y="9161975"/>
            <a:ext cx="1020435" cy="592916"/>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10</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7777" y="5954242"/>
            <a:ext cx="5028199" cy="50281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4" id="4"/>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5" id="5"/>
          <p:cNvSpPr/>
          <p:nvPr/>
        </p:nvSpPr>
        <p:spPr>
          <a:xfrm flipH="false" flipV="false" rot="0">
            <a:off x="11087465" y="-155790"/>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6" id="6"/>
          <p:cNvSpPr/>
          <p:nvPr/>
        </p:nvSpPr>
        <p:spPr>
          <a:xfrm flipH="false" flipV="false" rot="0">
            <a:off x="-253622" y="842071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grpSp>
        <p:nvGrpSpPr>
          <p:cNvPr name="Group 7" id="7"/>
          <p:cNvGrpSpPr/>
          <p:nvPr/>
        </p:nvGrpSpPr>
        <p:grpSpPr>
          <a:xfrm rot="0">
            <a:off x="14851904" y="-1900205"/>
            <a:ext cx="4305442" cy="43054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9" id="9"/>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0" id="10"/>
          <p:cNvGrpSpPr/>
          <p:nvPr/>
        </p:nvGrpSpPr>
        <p:grpSpPr>
          <a:xfrm rot="0">
            <a:off x="13803451" y="-2947319"/>
            <a:ext cx="4305442" cy="430544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2" id="12"/>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13" id="13"/>
          <p:cNvSpPr/>
          <p:nvPr/>
        </p:nvSpPr>
        <p:spPr>
          <a:xfrm flipH="true" flipV="false" rot="0">
            <a:off x="11087465" y="-740336"/>
            <a:ext cx="12343670" cy="12452630"/>
          </a:xfrm>
          <a:custGeom>
            <a:avLst/>
            <a:gdLst/>
            <a:ahLst/>
            <a:cxnLst/>
            <a:rect r="r" b="b" t="t" l="l"/>
            <a:pathLst>
              <a:path h="12452630" w="12343670">
                <a:moveTo>
                  <a:pt x="12343670" y="0"/>
                </a:moveTo>
                <a:lnTo>
                  <a:pt x="0" y="0"/>
                </a:lnTo>
                <a:lnTo>
                  <a:pt x="0" y="12452630"/>
                </a:lnTo>
                <a:lnTo>
                  <a:pt x="12343670" y="12452630"/>
                </a:lnTo>
                <a:lnTo>
                  <a:pt x="1234367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4" id="14"/>
          <p:cNvGrpSpPr/>
          <p:nvPr/>
        </p:nvGrpSpPr>
        <p:grpSpPr>
          <a:xfrm rot="0">
            <a:off x="12107235" y="813456"/>
            <a:ext cx="4672523" cy="467252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6" id="16"/>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7" id="17"/>
          <p:cNvGrpSpPr/>
          <p:nvPr/>
        </p:nvGrpSpPr>
        <p:grpSpPr>
          <a:xfrm rot="0">
            <a:off x="12624241" y="1426944"/>
            <a:ext cx="3574289" cy="3445547"/>
            <a:chOff x="0" y="0"/>
            <a:chExt cx="435945" cy="420242"/>
          </a:xfrm>
        </p:grpSpPr>
        <p:sp>
          <p:nvSpPr>
            <p:cNvPr name="Freeform 18" id="18"/>
            <p:cNvSpPr/>
            <p:nvPr/>
          </p:nvSpPr>
          <p:spPr>
            <a:xfrm flipH="false" flipV="false" rot="0">
              <a:off x="0" y="0"/>
              <a:ext cx="435945" cy="420242"/>
            </a:xfrm>
            <a:custGeom>
              <a:avLst/>
              <a:gdLst/>
              <a:ahLst/>
              <a:cxnLst/>
              <a:rect r="r" b="b" t="t" l="l"/>
              <a:pathLst>
                <a:path h="420242" w="435945">
                  <a:moveTo>
                    <a:pt x="217972" y="0"/>
                  </a:moveTo>
                  <a:lnTo>
                    <a:pt x="435945" y="210121"/>
                  </a:lnTo>
                  <a:lnTo>
                    <a:pt x="217972" y="420242"/>
                  </a:lnTo>
                  <a:lnTo>
                    <a:pt x="0" y="210121"/>
                  </a:lnTo>
                  <a:lnTo>
                    <a:pt x="217972" y="0"/>
                  </a:lnTo>
                  <a:close/>
                </a:path>
              </a:pathLst>
            </a:custGeom>
            <a:solidFill>
              <a:srgbClr val="FFFFFF"/>
            </a:solidFill>
          </p:spPr>
        </p:sp>
        <p:sp>
          <p:nvSpPr>
            <p:cNvPr name="TextBox 19" id="19"/>
            <p:cNvSpPr txBox="true"/>
            <p:nvPr/>
          </p:nvSpPr>
          <p:spPr>
            <a:xfrm>
              <a:off x="74928" y="-80171"/>
              <a:ext cx="286089" cy="428184"/>
            </a:xfrm>
            <a:prstGeom prst="rect">
              <a:avLst/>
            </a:prstGeom>
          </p:spPr>
          <p:txBody>
            <a:bodyPr anchor="ctr" rtlCol="false" tIns="50800" lIns="50800" bIns="50800" rIns="50800"/>
            <a:lstStyle/>
            <a:p>
              <a:pPr algn="ctr">
                <a:lnSpc>
                  <a:spcPts val="11200"/>
                </a:lnSpc>
              </a:pPr>
            </a:p>
          </p:txBody>
        </p:sp>
      </p:grpSp>
      <p:sp>
        <p:nvSpPr>
          <p:cNvPr name="TextBox 20" id="20"/>
          <p:cNvSpPr txBox="true"/>
          <p:nvPr/>
        </p:nvSpPr>
        <p:spPr>
          <a:xfrm rot="0">
            <a:off x="13297554" y="2463420"/>
            <a:ext cx="2227663" cy="1228725"/>
          </a:xfrm>
          <a:prstGeom prst="rect">
            <a:avLst/>
          </a:prstGeom>
        </p:spPr>
        <p:txBody>
          <a:bodyPr anchor="t" rtlCol="false" tIns="0" lIns="0" bIns="0" rIns="0">
            <a:spAutoFit/>
          </a:bodyPr>
          <a:lstStyle/>
          <a:p>
            <a:pPr algn="ctr">
              <a:lnSpc>
                <a:spcPts val="9600"/>
              </a:lnSpc>
            </a:pPr>
            <a:r>
              <a:rPr lang="en-US" b="true" sz="8000" spc="-864">
                <a:solidFill>
                  <a:srgbClr val="013174"/>
                </a:solidFill>
                <a:latin typeface="Aileron Bold"/>
                <a:ea typeface="Aileron Bold"/>
                <a:cs typeface="Aileron Bold"/>
                <a:sym typeface="Aileron Bold"/>
              </a:rPr>
              <a:t>02</a:t>
            </a:r>
          </a:p>
        </p:txBody>
      </p:sp>
      <p:sp>
        <p:nvSpPr>
          <p:cNvPr name="TextBox 21" id="21"/>
          <p:cNvSpPr txBox="true"/>
          <p:nvPr/>
        </p:nvSpPr>
        <p:spPr>
          <a:xfrm rot="0">
            <a:off x="640897" y="2140067"/>
            <a:ext cx="13360327" cy="1009650"/>
          </a:xfrm>
          <a:prstGeom prst="rect">
            <a:avLst/>
          </a:prstGeom>
        </p:spPr>
        <p:txBody>
          <a:bodyPr anchor="t" rtlCol="false" tIns="0" lIns="0" bIns="0" rIns="0">
            <a:spAutoFit/>
          </a:bodyPr>
          <a:lstStyle/>
          <a:p>
            <a:pPr algn="l">
              <a:lnSpc>
                <a:spcPts val="7800"/>
              </a:lnSpc>
            </a:pPr>
            <a:r>
              <a:rPr lang="en-US" sz="6500" b="true">
                <a:solidFill>
                  <a:srgbClr val="123586"/>
                </a:solidFill>
                <a:latin typeface="Eastman Grotesque Bold"/>
                <a:ea typeface="Eastman Grotesque Bold"/>
                <a:cs typeface="Eastman Grotesque Bold"/>
                <a:sym typeface="Eastman Grotesque Bold"/>
              </a:rPr>
              <a:t>ANALYSE ET PLANIFICATION </a:t>
            </a:r>
          </a:p>
        </p:txBody>
      </p:sp>
      <p:sp>
        <p:nvSpPr>
          <p:cNvPr name="TextBox 22" id="22"/>
          <p:cNvSpPr txBox="true"/>
          <p:nvPr/>
        </p:nvSpPr>
        <p:spPr>
          <a:xfrm rot="0">
            <a:off x="2356793" y="3956746"/>
            <a:ext cx="9177932"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Identification des acteurs </a:t>
            </a:r>
          </a:p>
        </p:txBody>
      </p:sp>
      <p:sp>
        <p:nvSpPr>
          <p:cNvPr name="Freeform 23" id="23"/>
          <p:cNvSpPr/>
          <p:nvPr/>
        </p:nvSpPr>
        <p:spPr>
          <a:xfrm flipH="false" flipV="false" rot="0">
            <a:off x="1491577" y="4032571"/>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491577" y="4957440"/>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2356793" y="5831634"/>
            <a:ext cx="6550695"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Besoins non fonctionnels</a:t>
            </a:r>
          </a:p>
        </p:txBody>
      </p:sp>
      <p:sp>
        <p:nvSpPr>
          <p:cNvPr name="TextBox 26" id="26"/>
          <p:cNvSpPr txBox="true"/>
          <p:nvPr/>
        </p:nvSpPr>
        <p:spPr>
          <a:xfrm rot="0">
            <a:off x="2356793" y="4906765"/>
            <a:ext cx="6550695"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Besoins fonctionnels</a:t>
            </a:r>
          </a:p>
        </p:txBody>
      </p:sp>
      <p:sp>
        <p:nvSpPr>
          <p:cNvPr name="Freeform 27" id="27"/>
          <p:cNvSpPr/>
          <p:nvPr/>
        </p:nvSpPr>
        <p:spPr>
          <a:xfrm flipH="false" flipV="false" rot="0">
            <a:off x="1491577" y="5882309"/>
            <a:ext cx="599009" cy="610544"/>
          </a:xfrm>
          <a:custGeom>
            <a:avLst/>
            <a:gdLst/>
            <a:ahLst/>
            <a:cxnLst/>
            <a:rect r="r" b="b" t="t" l="l"/>
            <a:pathLst>
              <a:path h="610544" w="599009">
                <a:moveTo>
                  <a:pt x="0" y="0"/>
                </a:moveTo>
                <a:lnTo>
                  <a:pt x="599009" y="0"/>
                </a:lnTo>
                <a:lnTo>
                  <a:pt x="599009" y="610545"/>
                </a:lnTo>
                <a:lnTo>
                  <a:pt x="0" y="610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2356793" y="6756504"/>
            <a:ext cx="7752715"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Diagramme de cas d’utilisation global</a:t>
            </a:r>
          </a:p>
        </p:txBody>
      </p:sp>
      <p:sp>
        <p:nvSpPr>
          <p:cNvPr name="Freeform 29" id="29"/>
          <p:cNvSpPr/>
          <p:nvPr/>
        </p:nvSpPr>
        <p:spPr>
          <a:xfrm flipH="false" flipV="false" rot="0">
            <a:off x="1491577" y="6807179"/>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0" id="30"/>
          <p:cNvSpPr txBox="true"/>
          <p:nvPr/>
        </p:nvSpPr>
        <p:spPr>
          <a:xfrm rot="0">
            <a:off x="2356793" y="7573330"/>
            <a:ext cx="7752715"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Planification du projet</a:t>
            </a:r>
          </a:p>
        </p:txBody>
      </p:sp>
      <p:sp>
        <p:nvSpPr>
          <p:cNvPr name="Freeform 31" id="31"/>
          <p:cNvSpPr/>
          <p:nvPr/>
        </p:nvSpPr>
        <p:spPr>
          <a:xfrm flipH="false" flipV="false" rot="0">
            <a:off x="1491577" y="7624005"/>
            <a:ext cx="599009" cy="610544"/>
          </a:xfrm>
          <a:custGeom>
            <a:avLst/>
            <a:gdLst/>
            <a:ahLst/>
            <a:cxnLst/>
            <a:rect r="r" b="b" t="t" l="l"/>
            <a:pathLst>
              <a:path h="610544" w="599009">
                <a:moveTo>
                  <a:pt x="0" y="0"/>
                </a:moveTo>
                <a:lnTo>
                  <a:pt x="599009" y="0"/>
                </a:lnTo>
                <a:lnTo>
                  <a:pt x="599009" y="610545"/>
                </a:lnTo>
                <a:lnTo>
                  <a:pt x="0" y="610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2" id="32"/>
          <p:cNvSpPr txBox="true"/>
          <p:nvPr/>
        </p:nvSpPr>
        <p:spPr>
          <a:xfrm rot="0">
            <a:off x="16779758" y="9351862"/>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FFFFF"/>
                </a:solidFill>
                <a:latin typeface="Open Sauce Bold"/>
                <a:ea typeface="Open Sauce Bold"/>
                <a:cs typeface="Open Sauce Bold"/>
                <a:sym typeface="Open Sauce Bold"/>
              </a:rPr>
              <a:t>11</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14118" y="642937"/>
            <a:ext cx="13459764" cy="762000"/>
          </a:xfrm>
          <a:prstGeom prst="rect">
            <a:avLst/>
          </a:prstGeom>
        </p:spPr>
        <p:txBody>
          <a:bodyPr anchor="t" rtlCol="false" tIns="0" lIns="0" bIns="0" rIns="0">
            <a:spAutoFit/>
          </a:bodyPr>
          <a:lstStyle/>
          <a:p>
            <a:pPr algn="ctr">
              <a:lnSpc>
                <a:spcPts val="5999"/>
              </a:lnSpc>
            </a:pPr>
            <a:r>
              <a:rPr lang="en-US" sz="4999" b="true">
                <a:solidFill>
                  <a:srgbClr val="123586"/>
                </a:solidFill>
                <a:latin typeface="Eastman Grotesque Bold"/>
                <a:ea typeface="Eastman Grotesque Bold"/>
                <a:cs typeface="Eastman Grotesque Bold"/>
                <a:sym typeface="Eastman Grotesque Bold"/>
              </a:rPr>
              <a:t>Identification des acteurs </a:t>
            </a:r>
          </a:p>
        </p:txBody>
      </p:sp>
      <p:grpSp>
        <p:nvGrpSpPr>
          <p:cNvPr name="Group 3" id="3"/>
          <p:cNvGrpSpPr/>
          <p:nvPr/>
        </p:nvGrpSpPr>
        <p:grpSpPr>
          <a:xfrm rot="0">
            <a:off x="0" y="9754891"/>
            <a:ext cx="18288000" cy="532109"/>
            <a:chOff x="0" y="0"/>
            <a:chExt cx="4816593" cy="140144"/>
          </a:xfrm>
        </p:grpSpPr>
        <p:sp>
          <p:nvSpPr>
            <p:cNvPr name="Freeform 4" id="4"/>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517DED"/>
            </a:solidFill>
          </p:spPr>
        </p:sp>
        <p:sp>
          <p:nvSpPr>
            <p:cNvPr name="TextBox 5" id="5"/>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sp>
        <p:nvSpPr>
          <p:cNvPr name="Freeform 6" id="6"/>
          <p:cNvSpPr/>
          <p:nvPr/>
        </p:nvSpPr>
        <p:spPr>
          <a:xfrm flipH="false" flipV="true" rot="0">
            <a:off x="-2583506" y="-1124859"/>
            <a:ext cx="7224411" cy="8412706"/>
          </a:xfrm>
          <a:custGeom>
            <a:avLst/>
            <a:gdLst/>
            <a:ahLst/>
            <a:cxnLst/>
            <a:rect r="r" b="b" t="t" l="l"/>
            <a:pathLst>
              <a:path h="8412706" w="7224411">
                <a:moveTo>
                  <a:pt x="0" y="8412706"/>
                </a:moveTo>
                <a:lnTo>
                  <a:pt x="7224412" y="8412706"/>
                </a:lnTo>
                <a:lnTo>
                  <a:pt x="7224412" y="0"/>
                </a:lnTo>
                <a:lnTo>
                  <a:pt x="0" y="0"/>
                </a:lnTo>
                <a:lnTo>
                  <a:pt x="0"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true" flipV="true" rot="0">
            <a:off x="14191037" y="-1124859"/>
            <a:ext cx="7224411" cy="8412706"/>
          </a:xfrm>
          <a:custGeom>
            <a:avLst/>
            <a:gdLst/>
            <a:ahLst/>
            <a:cxnLst/>
            <a:rect r="r" b="b" t="t" l="l"/>
            <a:pathLst>
              <a:path h="8412706" w="7224411">
                <a:moveTo>
                  <a:pt x="7224412" y="8412706"/>
                </a:moveTo>
                <a:lnTo>
                  <a:pt x="0" y="8412706"/>
                </a:lnTo>
                <a:lnTo>
                  <a:pt x="0" y="0"/>
                </a:lnTo>
                <a:lnTo>
                  <a:pt x="7224412" y="0"/>
                </a:lnTo>
                <a:lnTo>
                  <a:pt x="7224412"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8" id="8"/>
          <p:cNvGrpSpPr/>
          <p:nvPr/>
        </p:nvGrpSpPr>
        <p:grpSpPr>
          <a:xfrm rot="0">
            <a:off x="2414118" y="3882060"/>
            <a:ext cx="2453359" cy="3605687"/>
            <a:chOff x="0" y="0"/>
            <a:chExt cx="3271145" cy="4807583"/>
          </a:xfrm>
        </p:grpSpPr>
        <p:sp>
          <p:nvSpPr>
            <p:cNvPr name="Freeform 9" id="9"/>
            <p:cNvSpPr/>
            <p:nvPr/>
          </p:nvSpPr>
          <p:spPr>
            <a:xfrm flipH="false" flipV="false" rot="0">
              <a:off x="0" y="0"/>
              <a:ext cx="2749859" cy="3666479"/>
            </a:xfrm>
            <a:custGeom>
              <a:avLst/>
              <a:gdLst/>
              <a:ahLst/>
              <a:cxnLst/>
              <a:rect r="r" b="b" t="t" l="l"/>
              <a:pathLst>
                <a:path h="3666479" w="2749859">
                  <a:moveTo>
                    <a:pt x="0" y="0"/>
                  </a:moveTo>
                  <a:lnTo>
                    <a:pt x="2749859" y="0"/>
                  </a:lnTo>
                  <a:lnTo>
                    <a:pt x="2749859" y="3666479"/>
                  </a:lnTo>
                  <a:lnTo>
                    <a:pt x="0" y="36664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00279" y="4075128"/>
              <a:ext cx="2370866" cy="641326"/>
            </a:xfrm>
            <a:prstGeom prst="rect">
              <a:avLst/>
            </a:prstGeom>
          </p:spPr>
          <p:txBody>
            <a:bodyPr anchor="t" rtlCol="false" tIns="0" lIns="0" bIns="0" rIns="0">
              <a:spAutoFit/>
            </a:bodyPr>
            <a:lstStyle/>
            <a:p>
              <a:pPr algn="l">
                <a:lnSpc>
                  <a:spcPts val="3764"/>
                </a:lnSpc>
              </a:pPr>
              <a:r>
                <a:rPr lang="en-US" sz="3136" b="true">
                  <a:solidFill>
                    <a:srgbClr val="123586"/>
                  </a:solidFill>
                  <a:latin typeface="Public Sans Bold"/>
                  <a:ea typeface="Public Sans Bold"/>
                  <a:cs typeface="Public Sans Bold"/>
                  <a:sym typeface="Public Sans Bold"/>
                </a:rPr>
                <a:t>Visiteur</a:t>
              </a:r>
            </a:p>
          </p:txBody>
        </p:sp>
        <p:sp>
          <p:nvSpPr>
            <p:cNvPr name="Freeform 11" id="11"/>
            <p:cNvSpPr/>
            <p:nvPr/>
          </p:nvSpPr>
          <p:spPr>
            <a:xfrm flipH="false" flipV="false" rot="0">
              <a:off x="0" y="3993524"/>
              <a:ext cx="798679" cy="814059"/>
            </a:xfrm>
            <a:custGeom>
              <a:avLst/>
              <a:gdLst/>
              <a:ahLst/>
              <a:cxnLst/>
              <a:rect r="r" b="b" t="t" l="l"/>
              <a:pathLst>
                <a:path h="814059" w="798679">
                  <a:moveTo>
                    <a:pt x="0" y="0"/>
                  </a:moveTo>
                  <a:lnTo>
                    <a:pt x="798679" y="0"/>
                  </a:lnTo>
                  <a:lnTo>
                    <a:pt x="798679" y="814059"/>
                  </a:lnTo>
                  <a:lnTo>
                    <a:pt x="0" y="8140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2" id="12"/>
          <p:cNvGrpSpPr/>
          <p:nvPr/>
        </p:nvGrpSpPr>
        <p:grpSpPr>
          <a:xfrm rot="0">
            <a:off x="7172527" y="3822990"/>
            <a:ext cx="2583736" cy="3664757"/>
            <a:chOff x="0" y="0"/>
            <a:chExt cx="3444982" cy="4886343"/>
          </a:xfrm>
        </p:grpSpPr>
        <p:sp>
          <p:nvSpPr>
            <p:cNvPr name="Freeform 13" id="13"/>
            <p:cNvSpPr/>
            <p:nvPr/>
          </p:nvSpPr>
          <p:spPr>
            <a:xfrm flipH="false" flipV="false" rot="0">
              <a:off x="0" y="0"/>
              <a:ext cx="3444982" cy="3684472"/>
            </a:xfrm>
            <a:custGeom>
              <a:avLst/>
              <a:gdLst/>
              <a:ahLst/>
              <a:cxnLst/>
              <a:rect r="r" b="b" t="t" l="l"/>
              <a:pathLst>
                <a:path h="3684472" w="3444982">
                  <a:moveTo>
                    <a:pt x="0" y="0"/>
                  </a:moveTo>
                  <a:lnTo>
                    <a:pt x="3444982" y="0"/>
                  </a:lnTo>
                  <a:lnTo>
                    <a:pt x="3444982" y="3684472"/>
                  </a:lnTo>
                  <a:lnTo>
                    <a:pt x="0" y="36844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201822" y="4153888"/>
              <a:ext cx="2048252" cy="641326"/>
            </a:xfrm>
            <a:prstGeom prst="rect">
              <a:avLst/>
            </a:prstGeom>
          </p:spPr>
          <p:txBody>
            <a:bodyPr anchor="t" rtlCol="false" tIns="0" lIns="0" bIns="0" rIns="0">
              <a:spAutoFit/>
            </a:bodyPr>
            <a:lstStyle/>
            <a:p>
              <a:pPr algn="l">
                <a:lnSpc>
                  <a:spcPts val="3764"/>
                </a:lnSpc>
              </a:pPr>
              <a:r>
                <a:rPr lang="en-US" sz="3136" b="true">
                  <a:solidFill>
                    <a:srgbClr val="123586"/>
                  </a:solidFill>
                  <a:latin typeface="Public Sans Bold"/>
                  <a:ea typeface="Public Sans Bold"/>
                  <a:cs typeface="Public Sans Bold"/>
                  <a:sym typeface="Public Sans Bold"/>
                </a:rPr>
                <a:t>Testeur</a:t>
              </a:r>
            </a:p>
          </p:txBody>
        </p:sp>
        <p:sp>
          <p:nvSpPr>
            <p:cNvPr name="Freeform 15" id="15"/>
            <p:cNvSpPr/>
            <p:nvPr/>
          </p:nvSpPr>
          <p:spPr>
            <a:xfrm flipH="false" flipV="false" rot="0">
              <a:off x="198089" y="4072284"/>
              <a:ext cx="798679" cy="814059"/>
            </a:xfrm>
            <a:custGeom>
              <a:avLst/>
              <a:gdLst/>
              <a:ahLst/>
              <a:cxnLst/>
              <a:rect r="r" b="b" t="t" l="l"/>
              <a:pathLst>
                <a:path h="814059" w="798679">
                  <a:moveTo>
                    <a:pt x="0" y="0"/>
                  </a:moveTo>
                  <a:lnTo>
                    <a:pt x="798678" y="0"/>
                  </a:lnTo>
                  <a:lnTo>
                    <a:pt x="798678" y="814059"/>
                  </a:lnTo>
                  <a:lnTo>
                    <a:pt x="0" y="8140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6" id="16"/>
          <p:cNvGrpSpPr/>
          <p:nvPr/>
        </p:nvGrpSpPr>
        <p:grpSpPr>
          <a:xfrm rot="0">
            <a:off x="12289913" y="4122055"/>
            <a:ext cx="3405193" cy="3336157"/>
            <a:chOff x="0" y="0"/>
            <a:chExt cx="4540258" cy="4448209"/>
          </a:xfrm>
        </p:grpSpPr>
        <p:sp>
          <p:nvSpPr>
            <p:cNvPr name="Freeform 17" id="17"/>
            <p:cNvSpPr/>
            <p:nvPr/>
          </p:nvSpPr>
          <p:spPr>
            <a:xfrm flipH="false" flipV="false" rot="0">
              <a:off x="750050" y="0"/>
              <a:ext cx="3065161" cy="3260810"/>
            </a:xfrm>
            <a:custGeom>
              <a:avLst/>
              <a:gdLst/>
              <a:ahLst/>
              <a:cxnLst/>
              <a:rect r="r" b="b" t="t" l="l"/>
              <a:pathLst>
                <a:path h="3260810" w="3065161">
                  <a:moveTo>
                    <a:pt x="0" y="0"/>
                  </a:moveTo>
                  <a:lnTo>
                    <a:pt x="3065161" y="0"/>
                  </a:lnTo>
                  <a:lnTo>
                    <a:pt x="3065161" y="3260810"/>
                  </a:lnTo>
                  <a:lnTo>
                    <a:pt x="0" y="32608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842915" y="3750246"/>
              <a:ext cx="3697343" cy="612383"/>
            </a:xfrm>
            <a:prstGeom prst="rect">
              <a:avLst/>
            </a:prstGeom>
          </p:spPr>
          <p:txBody>
            <a:bodyPr anchor="t" rtlCol="false" tIns="0" lIns="0" bIns="0" rIns="0">
              <a:spAutoFit/>
            </a:bodyPr>
            <a:lstStyle/>
            <a:p>
              <a:pPr algn="l">
                <a:lnSpc>
                  <a:spcPts val="3535"/>
                </a:lnSpc>
              </a:pPr>
              <a:r>
                <a:rPr lang="en-US" sz="2945" b="true">
                  <a:solidFill>
                    <a:srgbClr val="123586"/>
                  </a:solidFill>
                  <a:latin typeface="Public Sans Bold"/>
                  <a:ea typeface="Public Sans Bold"/>
                  <a:cs typeface="Public Sans Bold"/>
                  <a:sym typeface="Public Sans Bold"/>
                </a:rPr>
                <a:t>Administrateur</a:t>
              </a:r>
            </a:p>
          </p:txBody>
        </p:sp>
        <p:sp>
          <p:nvSpPr>
            <p:cNvPr name="Freeform 19" id="19"/>
            <p:cNvSpPr/>
            <p:nvPr/>
          </p:nvSpPr>
          <p:spPr>
            <a:xfrm flipH="false" flipV="false" rot="0">
              <a:off x="0" y="3683715"/>
              <a:ext cx="750050" cy="764494"/>
            </a:xfrm>
            <a:custGeom>
              <a:avLst/>
              <a:gdLst/>
              <a:ahLst/>
              <a:cxnLst/>
              <a:rect r="r" b="b" t="t" l="l"/>
              <a:pathLst>
                <a:path h="764494" w="750050">
                  <a:moveTo>
                    <a:pt x="0" y="0"/>
                  </a:moveTo>
                  <a:lnTo>
                    <a:pt x="750050" y="0"/>
                  </a:lnTo>
                  <a:lnTo>
                    <a:pt x="750050" y="764494"/>
                  </a:lnTo>
                  <a:lnTo>
                    <a:pt x="0" y="7644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20" id="20"/>
          <p:cNvSpPr txBox="true"/>
          <p:nvPr/>
        </p:nvSpPr>
        <p:spPr>
          <a:xfrm rot="0">
            <a:off x="17259300" y="9163720"/>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12</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58881" y="1242673"/>
            <a:ext cx="13459764" cy="857250"/>
          </a:xfrm>
          <a:prstGeom prst="rect">
            <a:avLst/>
          </a:prstGeom>
        </p:spPr>
        <p:txBody>
          <a:bodyPr anchor="t" rtlCol="false" tIns="0" lIns="0" bIns="0" rIns="0">
            <a:spAutoFit/>
          </a:bodyPr>
          <a:lstStyle/>
          <a:p>
            <a:pPr algn="ctr">
              <a:lnSpc>
                <a:spcPts val="6600"/>
              </a:lnSpc>
            </a:pPr>
            <a:r>
              <a:rPr lang="en-US" sz="5500" b="true">
                <a:solidFill>
                  <a:srgbClr val="123586"/>
                </a:solidFill>
                <a:latin typeface="Eastman Grotesque Bold"/>
                <a:ea typeface="Eastman Grotesque Bold"/>
                <a:cs typeface="Eastman Grotesque Bold"/>
                <a:sym typeface="Eastman Grotesque Bold"/>
              </a:rPr>
              <a:t>Besoins fonctionnels</a:t>
            </a:r>
          </a:p>
        </p:txBody>
      </p:sp>
      <p:grpSp>
        <p:nvGrpSpPr>
          <p:cNvPr name="Group 3" id="3"/>
          <p:cNvGrpSpPr/>
          <p:nvPr/>
        </p:nvGrpSpPr>
        <p:grpSpPr>
          <a:xfrm rot="0">
            <a:off x="0" y="9754891"/>
            <a:ext cx="18288000" cy="532109"/>
            <a:chOff x="0" y="0"/>
            <a:chExt cx="4816593" cy="140144"/>
          </a:xfrm>
        </p:grpSpPr>
        <p:sp>
          <p:nvSpPr>
            <p:cNvPr name="Freeform 4" id="4"/>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517DED"/>
            </a:solidFill>
          </p:spPr>
        </p:sp>
        <p:sp>
          <p:nvSpPr>
            <p:cNvPr name="TextBox 5" id="5"/>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sp>
        <p:nvSpPr>
          <p:cNvPr name="Freeform 6" id="6"/>
          <p:cNvSpPr/>
          <p:nvPr/>
        </p:nvSpPr>
        <p:spPr>
          <a:xfrm flipH="false" flipV="true" rot="0">
            <a:off x="-3078986" y="-2344219"/>
            <a:ext cx="7224411" cy="8412706"/>
          </a:xfrm>
          <a:custGeom>
            <a:avLst/>
            <a:gdLst/>
            <a:ahLst/>
            <a:cxnLst/>
            <a:rect r="r" b="b" t="t" l="l"/>
            <a:pathLst>
              <a:path h="8412706" w="7224411">
                <a:moveTo>
                  <a:pt x="0" y="8412706"/>
                </a:moveTo>
                <a:lnTo>
                  <a:pt x="7224412" y="8412706"/>
                </a:lnTo>
                <a:lnTo>
                  <a:pt x="7224412" y="0"/>
                </a:lnTo>
                <a:lnTo>
                  <a:pt x="0" y="0"/>
                </a:lnTo>
                <a:lnTo>
                  <a:pt x="0"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true" flipV="true" rot="0">
            <a:off x="14305222" y="-2344219"/>
            <a:ext cx="7224411" cy="8412706"/>
          </a:xfrm>
          <a:custGeom>
            <a:avLst/>
            <a:gdLst/>
            <a:ahLst/>
            <a:cxnLst/>
            <a:rect r="r" b="b" t="t" l="l"/>
            <a:pathLst>
              <a:path h="8412706" w="7224411">
                <a:moveTo>
                  <a:pt x="7224412" y="8412706"/>
                </a:moveTo>
                <a:lnTo>
                  <a:pt x="0" y="8412706"/>
                </a:lnTo>
                <a:lnTo>
                  <a:pt x="0" y="0"/>
                </a:lnTo>
                <a:lnTo>
                  <a:pt x="7224412" y="0"/>
                </a:lnTo>
                <a:lnTo>
                  <a:pt x="7224412"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8" id="8"/>
          <p:cNvGrpSpPr/>
          <p:nvPr/>
        </p:nvGrpSpPr>
        <p:grpSpPr>
          <a:xfrm rot="0">
            <a:off x="4472566" y="3023275"/>
            <a:ext cx="2601653" cy="2315712"/>
            <a:chOff x="0" y="0"/>
            <a:chExt cx="3468871" cy="3087615"/>
          </a:xfrm>
        </p:grpSpPr>
        <p:grpSp>
          <p:nvGrpSpPr>
            <p:cNvPr name="Group 9" id="9"/>
            <p:cNvGrpSpPr/>
            <p:nvPr/>
          </p:nvGrpSpPr>
          <p:grpSpPr>
            <a:xfrm rot="0">
              <a:off x="0" y="0"/>
              <a:ext cx="3468871" cy="3087615"/>
              <a:chOff x="0" y="0"/>
              <a:chExt cx="812800" cy="723467"/>
            </a:xfrm>
          </p:grpSpPr>
          <p:sp>
            <p:nvSpPr>
              <p:cNvPr name="Freeform 10" id="10"/>
              <p:cNvSpPr/>
              <p:nvPr/>
            </p:nvSpPr>
            <p:spPr>
              <a:xfrm flipH="false" flipV="false" rot="0">
                <a:off x="0" y="0"/>
                <a:ext cx="812800" cy="723467"/>
              </a:xfrm>
              <a:custGeom>
                <a:avLst/>
                <a:gdLst/>
                <a:ahLst/>
                <a:cxnLst/>
                <a:rect r="r" b="b" t="t" l="l"/>
                <a:pathLst>
                  <a:path h="723467" w="812800">
                    <a:moveTo>
                      <a:pt x="241037" y="0"/>
                    </a:moveTo>
                    <a:lnTo>
                      <a:pt x="571763" y="0"/>
                    </a:lnTo>
                    <a:cubicBezTo>
                      <a:pt x="635690" y="0"/>
                      <a:pt x="696999" y="25395"/>
                      <a:pt x="742202" y="70598"/>
                    </a:cubicBezTo>
                    <a:cubicBezTo>
                      <a:pt x="787405" y="115801"/>
                      <a:pt x="812800" y="177110"/>
                      <a:pt x="812800" y="241037"/>
                    </a:cubicBezTo>
                    <a:lnTo>
                      <a:pt x="812800" y="482430"/>
                    </a:lnTo>
                    <a:cubicBezTo>
                      <a:pt x="812800" y="546357"/>
                      <a:pt x="787405" y="607666"/>
                      <a:pt x="742202" y="652869"/>
                    </a:cubicBezTo>
                    <a:cubicBezTo>
                      <a:pt x="696999" y="698072"/>
                      <a:pt x="635690" y="723467"/>
                      <a:pt x="571763" y="723467"/>
                    </a:cubicBezTo>
                    <a:lnTo>
                      <a:pt x="241037" y="723467"/>
                    </a:lnTo>
                    <a:cubicBezTo>
                      <a:pt x="177110" y="723467"/>
                      <a:pt x="115801" y="698072"/>
                      <a:pt x="70598" y="652869"/>
                    </a:cubicBezTo>
                    <a:cubicBezTo>
                      <a:pt x="25395" y="607666"/>
                      <a:pt x="0" y="546357"/>
                      <a:pt x="0" y="482430"/>
                    </a:cubicBezTo>
                    <a:lnTo>
                      <a:pt x="0" y="241037"/>
                    </a:lnTo>
                    <a:cubicBezTo>
                      <a:pt x="0" y="177110"/>
                      <a:pt x="25395" y="115801"/>
                      <a:pt x="70598" y="70598"/>
                    </a:cubicBezTo>
                    <a:cubicBezTo>
                      <a:pt x="115801" y="25395"/>
                      <a:pt x="177110" y="0"/>
                      <a:pt x="241037" y="0"/>
                    </a:cubicBezTo>
                    <a:close/>
                  </a:path>
                </a:pathLst>
              </a:custGeom>
              <a:solidFill>
                <a:srgbClr val="CADDFF"/>
              </a:solidFill>
            </p:spPr>
          </p:sp>
          <p:sp>
            <p:nvSpPr>
              <p:cNvPr name="TextBox 11" id="11"/>
              <p:cNvSpPr txBox="true"/>
              <p:nvPr/>
            </p:nvSpPr>
            <p:spPr>
              <a:xfrm>
                <a:off x="0" y="-66675"/>
                <a:ext cx="812800" cy="790142"/>
              </a:xfrm>
              <a:prstGeom prst="rect">
                <a:avLst/>
              </a:prstGeom>
            </p:spPr>
            <p:txBody>
              <a:bodyPr anchor="ctr" rtlCol="false" tIns="42826" lIns="42826" bIns="42826" rIns="42826"/>
              <a:lstStyle/>
              <a:p>
                <a:pPr algn="ctr">
                  <a:lnSpc>
                    <a:spcPts val="2379"/>
                  </a:lnSpc>
                </a:pPr>
              </a:p>
            </p:txBody>
          </p:sp>
        </p:grpSp>
        <p:sp>
          <p:nvSpPr>
            <p:cNvPr name="TextBox 12" id="12"/>
            <p:cNvSpPr txBox="true"/>
            <p:nvPr/>
          </p:nvSpPr>
          <p:spPr>
            <a:xfrm rot="0">
              <a:off x="167951" y="736458"/>
              <a:ext cx="3235916" cy="1690181"/>
            </a:xfrm>
            <a:prstGeom prst="rect">
              <a:avLst/>
            </a:prstGeom>
          </p:spPr>
          <p:txBody>
            <a:bodyPr anchor="t" rtlCol="false" tIns="0" lIns="0" bIns="0" rIns="0">
              <a:spAutoFit/>
            </a:bodyPr>
            <a:lstStyle/>
            <a:p>
              <a:pPr algn="ctr">
                <a:lnSpc>
                  <a:spcPts val="3367"/>
                </a:lnSpc>
              </a:pPr>
              <a:r>
                <a:rPr lang="en-US" sz="2405" b="true">
                  <a:solidFill>
                    <a:srgbClr val="000000"/>
                  </a:solidFill>
                  <a:latin typeface="Arial Bold"/>
                  <a:ea typeface="Arial Bold"/>
                  <a:cs typeface="Arial Bold"/>
                  <a:sym typeface="Arial Bold"/>
                </a:rPr>
                <a:t>Authentification</a:t>
              </a:r>
              <a:r>
                <a:rPr lang="en-US" sz="2405" b="true">
                  <a:solidFill>
                    <a:srgbClr val="000000"/>
                  </a:solidFill>
                  <a:latin typeface="Arial Bold"/>
                  <a:ea typeface="Arial Bold"/>
                  <a:cs typeface="Arial Bold"/>
                  <a:sym typeface="Arial Bold"/>
                </a:rPr>
                <a:t>  et gestion du profil </a:t>
              </a:r>
            </a:p>
          </p:txBody>
        </p:sp>
      </p:grpSp>
      <p:grpSp>
        <p:nvGrpSpPr>
          <p:cNvPr name="Group 13" id="13"/>
          <p:cNvGrpSpPr/>
          <p:nvPr/>
        </p:nvGrpSpPr>
        <p:grpSpPr>
          <a:xfrm rot="0">
            <a:off x="7835091" y="3023275"/>
            <a:ext cx="2601653" cy="2315712"/>
            <a:chOff x="0" y="0"/>
            <a:chExt cx="3468871" cy="3087615"/>
          </a:xfrm>
        </p:grpSpPr>
        <p:grpSp>
          <p:nvGrpSpPr>
            <p:cNvPr name="Group 14" id="14"/>
            <p:cNvGrpSpPr/>
            <p:nvPr/>
          </p:nvGrpSpPr>
          <p:grpSpPr>
            <a:xfrm rot="0">
              <a:off x="0" y="0"/>
              <a:ext cx="3468871" cy="3087615"/>
              <a:chOff x="0" y="0"/>
              <a:chExt cx="812800" cy="723467"/>
            </a:xfrm>
          </p:grpSpPr>
          <p:sp>
            <p:nvSpPr>
              <p:cNvPr name="Freeform 15" id="15"/>
              <p:cNvSpPr/>
              <p:nvPr/>
            </p:nvSpPr>
            <p:spPr>
              <a:xfrm flipH="false" flipV="false" rot="0">
                <a:off x="0" y="0"/>
                <a:ext cx="812800" cy="723467"/>
              </a:xfrm>
              <a:custGeom>
                <a:avLst/>
                <a:gdLst/>
                <a:ahLst/>
                <a:cxnLst/>
                <a:rect r="r" b="b" t="t" l="l"/>
                <a:pathLst>
                  <a:path h="723467" w="812800">
                    <a:moveTo>
                      <a:pt x="241037" y="0"/>
                    </a:moveTo>
                    <a:lnTo>
                      <a:pt x="571763" y="0"/>
                    </a:lnTo>
                    <a:cubicBezTo>
                      <a:pt x="635690" y="0"/>
                      <a:pt x="696999" y="25395"/>
                      <a:pt x="742202" y="70598"/>
                    </a:cubicBezTo>
                    <a:cubicBezTo>
                      <a:pt x="787405" y="115801"/>
                      <a:pt x="812800" y="177110"/>
                      <a:pt x="812800" y="241037"/>
                    </a:cubicBezTo>
                    <a:lnTo>
                      <a:pt x="812800" y="482430"/>
                    </a:lnTo>
                    <a:cubicBezTo>
                      <a:pt x="812800" y="546357"/>
                      <a:pt x="787405" y="607666"/>
                      <a:pt x="742202" y="652869"/>
                    </a:cubicBezTo>
                    <a:cubicBezTo>
                      <a:pt x="696999" y="698072"/>
                      <a:pt x="635690" y="723467"/>
                      <a:pt x="571763" y="723467"/>
                    </a:cubicBezTo>
                    <a:lnTo>
                      <a:pt x="241037" y="723467"/>
                    </a:lnTo>
                    <a:cubicBezTo>
                      <a:pt x="177110" y="723467"/>
                      <a:pt x="115801" y="698072"/>
                      <a:pt x="70598" y="652869"/>
                    </a:cubicBezTo>
                    <a:cubicBezTo>
                      <a:pt x="25395" y="607666"/>
                      <a:pt x="0" y="546357"/>
                      <a:pt x="0" y="482430"/>
                    </a:cubicBezTo>
                    <a:lnTo>
                      <a:pt x="0" y="241037"/>
                    </a:lnTo>
                    <a:cubicBezTo>
                      <a:pt x="0" y="177110"/>
                      <a:pt x="25395" y="115801"/>
                      <a:pt x="70598" y="70598"/>
                    </a:cubicBezTo>
                    <a:cubicBezTo>
                      <a:pt x="115801" y="25395"/>
                      <a:pt x="177110" y="0"/>
                      <a:pt x="241037" y="0"/>
                    </a:cubicBezTo>
                    <a:close/>
                  </a:path>
                </a:pathLst>
              </a:custGeom>
              <a:solidFill>
                <a:srgbClr val="69ADFE"/>
              </a:solidFill>
            </p:spPr>
          </p:sp>
          <p:sp>
            <p:nvSpPr>
              <p:cNvPr name="TextBox 16" id="16"/>
              <p:cNvSpPr txBox="true"/>
              <p:nvPr/>
            </p:nvSpPr>
            <p:spPr>
              <a:xfrm>
                <a:off x="0" y="-66675"/>
                <a:ext cx="812800" cy="790142"/>
              </a:xfrm>
              <a:prstGeom prst="rect">
                <a:avLst/>
              </a:prstGeom>
            </p:spPr>
            <p:txBody>
              <a:bodyPr anchor="ctr" rtlCol="false" tIns="42826" lIns="42826" bIns="42826" rIns="42826"/>
              <a:lstStyle/>
              <a:p>
                <a:pPr algn="ctr">
                  <a:lnSpc>
                    <a:spcPts val="2379"/>
                  </a:lnSpc>
                </a:pPr>
              </a:p>
            </p:txBody>
          </p:sp>
        </p:grpSp>
        <p:sp>
          <p:nvSpPr>
            <p:cNvPr name="TextBox 17" id="17"/>
            <p:cNvSpPr txBox="true"/>
            <p:nvPr/>
          </p:nvSpPr>
          <p:spPr>
            <a:xfrm rot="0">
              <a:off x="153904" y="1030736"/>
              <a:ext cx="3235916" cy="1131381"/>
            </a:xfrm>
            <a:prstGeom prst="rect">
              <a:avLst/>
            </a:prstGeom>
          </p:spPr>
          <p:txBody>
            <a:bodyPr anchor="t" rtlCol="false" tIns="0" lIns="0" bIns="0" rIns="0">
              <a:spAutoFit/>
            </a:bodyPr>
            <a:lstStyle/>
            <a:p>
              <a:pPr algn="ctr">
                <a:lnSpc>
                  <a:spcPts val="3367"/>
                </a:lnSpc>
              </a:pPr>
              <a:r>
                <a:rPr lang="en-US" sz="2405" b="true">
                  <a:solidFill>
                    <a:srgbClr val="000000"/>
                  </a:solidFill>
                  <a:latin typeface="Arial Bold"/>
                  <a:ea typeface="Arial Bold"/>
                  <a:cs typeface="Arial Bold"/>
                  <a:sym typeface="Arial Bold"/>
                </a:rPr>
                <a:t>Gestion des utilisateurs</a:t>
              </a:r>
            </a:p>
          </p:txBody>
        </p:sp>
      </p:grpSp>
      <p:grpSp>
        <p:nvGrpSpPr>
          <p:cNvPr name="Group 18" id="18"/>
          <p:cNvGrpSpPr/>
          <p:nvPr/>
        </p:nvGrpSpPr>
        <p:grpSpPr>
          <a:xfrm rot="0">
            <a:off x="11246369" y="3014659"/>
            <a:ext cx="2601653" cy="2309508"/>
            <a:chOff x="0" y="0"/>
            <a:chExt cx="3468871" cy="3079344"/>
          </a:xfrm>
        </p:grpSpPr>
        <p:grpSp>
          <p:nvGrpSpPr>
            <p:cNvPr name="Group 19" id="19"/>
            <p:cNvGrpSpPr/>
            <p:nvPr/>
          </p:nvGrpSpPr>
          <p:grpSpPr>
            <a:xfrm rot="0">
              <a:off x="0" y="0"/>
              <a:ext cx="3468871" cy="3079344"/>
              <a:chOff x="0" y="0"/>
              <a:chExt cx="812800" cy="721529"/>
            </a:xfrm>
          </p:grpSpPr>
          <p:sp>
            <p:nvSpPr>
              <p:cNvPr name="Freeform 20" id="20"/>
              <p:cNvSpPr/>
              <p:nvPr/>
            </p:nvSpPr>
            <p:spPr>
              <a:xfrm flipH="false" flipV="false" rot="0">
                <a:off x="0" y="0"/>
                <a:ext cx="812800" cy="721529"/>
              </a:xfrm>
              <a:custGeom>
                <a:avLst/>
                <a:gdLst/>
                <a:ahLst/>
                <a:cxnLst/>
                <a:rect r="r" b="b" t="t" l="l"/>
                <a:pathLst>
                  <a:path h="721529" w="812800">
                    <a:moveTo>
                      <a:pt x="241037" y="0"/>
                    </a:moveTo>
                    <a:lnTo>
                      <a:pt x="571763" y="0"/>
                    </a:lnTo>
                    <a:cubicBezTo>
                      <a:pt x="635690" y="0"/>
                      <a:pt x="696999" y="25395"/>
                      <a:pt x="742202" y="70598"/>
                    </a:cubicBezTo>
                    <a:cubicBezTo>
                      <a:pt x="787405" y="115801"/>
                      <a:pt x="812800" y="177110"/>
                      <a:pt x="812800" y="241037"/>
                    </a:cubicBezTo>
                    <a:lnTo>
                      <a:pt x="812800" y="480492"/>
                    </a:lnTo>
                    <a:cubicBezTo>
                      <a:pt x="812800" y="544419"/>
                      <a:pt x="787405" y="605727"/>
                      <a:pt x="742202" y="650931"/>
                    </a:cubicBezTo>
                    <a:cubicBezTo>
                      <a:pt x="696999" y="696134"/>
                      <a:pt x="635690" y="721529"/>
                      <a:pt x="571763" y="721529"/>
                    </a:cubicBezTo>
                    <a:lnTo>
                      <a:pt x="241037" y="721529"/>
                    </a:lnTo>
                    <a:cubicBezTo>
                      <a:pt x="177110" y="721529"/>
                      <a:pt x="115801" y="696134"/>
                      <a:pt x="70598" y="650931"/>
                    </a:cubicBezTo>
                    <a:cubicBezTo>
                      <a:pt x="25395" y="605727"/>
                      <a:pt x="0" y="544419"/>
                      <a:pt x="0" y="480492"/>
                    </a:cubicBezTo>
                    <a:lnTo>
                      <a:pt x="0" y="241037"/>
                    </a:lnTo>
                    <a:cubicBezTo>
                      <a:pt x="0" y="177110"/>
                      <a:pt x="25395" y="115801"/>
                      <a:pt x="70598" y="70598"/>
                    </a:cubicBezTo>
                    <a:cubicBezTo>
                      <a:pt x="115801" y="25395"/>
                      <a:pt x="177110" y="0"/>
                      <a:pt x="241037" y="0"/>
                    </a:cubicBezTo>
                    <a:close/>
                  </a:path>
                </a:pathLst>
              </a:custGeom>
              <a:solidFill>
                <a:srgbClr val="CADDFF"/>
              </a:solidFill>
            </p:spPr>
          </p:sp>
          <p:sp>
            <p:nvSpPr>
              <p:cNvPr name="TextBox 21" id="21"/>
              <p:cNvSpPr txBox="true"/>
              <p:nvPr/>
            </p:nvSpPr>
            <p:spPr>
              <a:xfrm>
                <a:off x="0" y="-66675"/>
                <a:ext cx="812800" cy="788204"/>
              </a:xfrm>
              <a:prstGeom prst="rect">
                <a:avLst/>
              </a:prstGeom>
            </p:spPr>
            <p:txBody>
              <a:bodyPr anchor="ctr" rtlCol="false" tIns="42826" lIns="42826" bIns="42826" rIns="42826"/>
              <a:lstStyle/>
              <a:p>
                <a:pPr algn="ctr">
                  <a:lnSpc>
                    <a:spcPts val="2379"/>
                  </a:lnSpc>
                </a:pPr>
              </a:p>
            </p:txBody>
          </p:sp>
        </p:grpSp>
        <p:sp>
          <p:nvSpPr>
            <p:cNvPr name="TextBox 22" id="22"/>
            <p:cNvSpPr txBox="true"/>
            <p:nvPr/>
          </p:nvSpPr>
          <p:spPr>
            <a:xfrm rot="0">
              <a:off x="348442" y="662655"/>
              <a:ext cx="2771986" cy="1690031"/>
            </a:xfrm>
            <a:prstGeom prst="rect">
              <a:avLst/>
            </a:prstGeom>
          </p:spPr>
          <p:txBody>
            <a:bodyPr anchor="t" rtlCol="false" tIns="0" lIns="0" bIns="0" rIns="0">
              <a:spAutoFit/>
            </a:bodyPr>
            <a:lstStyle/>
            <a:p>
              <a:pPr algn="ctr">
                <a:lnSpc>
                  <a:spcPts val="3373"/>
                </a:lnSpc>
              </a:pPr>
              <a:r>
                <a:rPr lang="en-US" sz="2409" b="true">
                  <a:solidFill>
                    <a:srgbClr val="000000"/>
                  </a:solidFill>
                  <a:latin typeface="Arial Bold"/>
                  <a:ea typeface="Arial Bold"/>
                  <a:cs typeface="Arial Bold"/>
                  <a:sym typeface="Arial Bold"/>
                </a:rPr>
                <a:t>Gestion des  tests de sécurité </a:t>
              </a:r>
            </a:p>
          </p:txBody>
        </p:sp>
      </p:grpSp>
      <p:grpSp>
        <p:nvGrpSpPr>
          <p:cNvPr name="Group 23" id="23"/>
          <p:cNvGrpSpPr/>
          <p:nvPr/>
        </p:nvGrpSpPr>
        <p:grpSpPr>
          <a:xfrm rot="0">
            <a:off x="200413" y="6386858"/>
            <a:ext cx="2601653" cy="2320162"/>
            <a:chOff x="0" y="0"/>
            <a:chExt cx="3468871" cy="3093549"/>
          </a:xfrm>
        </p:grpSpPr>
        <p:grpSp>
          <p:nvGrpSpPr>
            <p:cNvPr name="Group 24" id="24"/>
            <p:cNvGrpSpPr/>
            <p:nvPr/>
          </p:nvGrpSpPr>
          <p:grpSpPr>
            <a:xfrm rot="0">
              <a:off x="0" y="0"/>
              <a:ext cx="3468871" cy="3093549"/>
              <a:chOff x="0" y="0"/>
              <a:chExt cx="812800" cy="724857"/>
            </a:xfrm>
          </p:grpSpPr>
          <p:sp>
            <p:nvSpPr>
              <p:cNvPr name="Freeform 25" id="25"/>
              <p:cNvSpPr/>
              <p:nvPr/>
            </p:nvSpPr>
            <p:spPr>
              <a:xfrm flipH="false" flipV="false" rot="0">
                <a:off x="0" y="0"/>
                <a:ext cx="812800" cy="724857"/>
              </a:xfrm>
              <a:custGeom>
                <a:avLst/>
                <a:gdLst/>
                <a:ahLst/>
                <a:cxnLst/>
                <a:rect r="r" b="b" t="t" l="l"/>
                <a:pathLst>
                  <a:path h="724857" w="812800">
                    <a:moveTo>
                      <a:pt x="241037" y="0"/>
                    </a:moveTo>
                    <a:lnTo>
                      <a:pt x="571763" y="0"/>
                    </a:lnTo>
                    <a:cubicBezTo>
                      <a:pt x="635690" y="0"/>
                      <a:pt x="696999" y="25395"/>
                      <a:pt x="742202" y="70598"/>
                    </a:cubicBezTo>
                    <a:cubicBezTo>
                      <a:pt x="787405" y="115801"/>
                      <a:pt x="812800" y="177110"/>
                      <a:pt x="812800" y="241037"/>
                    </a:cubicBezTo>
                    <a:lnTo>
                      <a:pt x="812800" y="483820"/>
                    </a:lnTo>
                    <a:cubicBezTo>
                      <a:pt x="812800" y="547747"/>
                      <a:pt x="787405" y="609056"/>
                      <a:pt x="742202" y="654259"/>
                    </a:cubicBezTo>
                    <a:cubicBezTo>
                      <a:pt x="696999" y="699463"/>
                      <a:pt x="635690" y="724857"/>
                      <a:pt x="571763" y="724857"/>
                    </a:cubicBezTo>
                    <a:lnTo>
                      <a:pt x="241037" y="724857"/>
                    </a:lnTo>
                    <a:cubicBezTo>
                      <a:pt x="177110" y="724857"/>
                      <a:pt x="115801" y="699463"/>
                      <a:pt x="70598" y="654259"/>
                    </a:cubicBezTo>
                    <a:cubicBezTo>
                      <a:pt x="25395" y="609056"/>
                      <a:pt x="0" y="547747"/>
                      <a:pt x="0" y="483820"/>
                    </a:cubicBezTo>
                    <a:lnTo>
                      <a:pt x="0" y="241037"/>
                    </a:lnTo>
                    <a:cubicBezTo>
                      <a:pt x="0" y="177110"/>
                      <a:pt x="25395" y="115801"/>
                      <a:pt x="70598" y="70598"/>
                    </a:cubicBezTo>
                    <a:cubicBezTo>
                      <a:pt x="115801" y="25395"/>
                      <a:pt x="177110" y="0"/>
                      <a:pt x="241037" y="0"/>
                    </a:cubicBezTo>
                    <a:close/>
                  </a:path>
                </a:pathLst>
              </a:custGeom>
              <a:solidFill>
                <a:srgbClr val="CADDFF"/>
              </a:solidFill>
            </p:spPr>
          </p:sp>
          <p:sp>
            <p:nvSpPr>
              <p:cNvPr name="TextBox 26" id="26"/>
              <p:cNvSpPr txBox="true"/>
              <p:nvPr/>
            </p:nvSpPr>
            <p:spPr>
              <a:xfrm>
                <a:off x="0" y="-66675"/>
                <a:ext cx="812800" cy="791532"/>
              </a:xfrm>
              <a:prstGeom prst="rect">
                <a:avLst/>
              </a:prstGeom>
            </p:spPr>
            <p:txBody>
              <a:bodyPr anchor="ctr" rtlCol="false" tIns="42826" lIns="42826" bIns="42826" rIns="42826"/>
              <a:lstStyle/>
              <a:p>
                <a:pPr algn="ctr">
                  <a:lnSpc>
                    <a:spcPts val="2379"/>
                  </a:lnSpc>
                </a:pPr>
              </a:p>
            </p:txBody>
          </p:sp>
        </p:grpSp>
        <p:sp>
          <p:nvSpPr>
            <p:cNvPr name="TextBox 27" id="27"/>
            <p:cNvSpPr txBox="true"/>
            <p:nvPr/>
          </p:nvSpPr>
          <p:spPr>
            <a:xfrm rot="0">
              <a:off x="116477" y="964525"/>
              <a:ext cx="3235916" cy="1108835"/>
            </a:xfrm>
            <a:prstGeom prst="rect">
              <a:avLst/>
            </a:prstGeom>
          </p:spPr>
          <p:txBody>
            <a:bodyPr anchor="t" rtlCol="false" tIns="0" lIns="0" bIns="0" rIns="0">
              <a:spAutoFit/>
            </a:bodyPr>
            <a:lstStyle/>
            <a:p>
              <a:pPr algn="ctr">
                <a:lnSpc>
                  <a:spcPts val="3249"/>
                </a:lnSpc>
              </a:pPr>
              <a:r>
                <a:rPr lang="en-US" sz="2321" b="true">
                  <a:solidFill>
                    <a:srgbClr val="000000"/>
                  </a:solidFill>
                  <a:latin typeface="Arial Bold"/>
                  <a:ea typeface="Arial Bold"/>
                  <a:cs typeface="Arial Bold"/>
                  <a:sym typeface="Arial Bold"/>
                </a:rPr>
                <a:t>Gestion des analyses SEO</a:t>
              </a:r>
            </a:p>
          </p:txBody>
        </p:sp>
      </p:grpSp>
      <p:grpSp>
        <p:nvGrpSpPr>
          <p:cNvPr name="Group 28" id="28"/>
          <p:cNvGrpSpPr/>
          <p:nvPr/>
        </p:nvGrpSpPr>
        <p:grpSpPr>
          <a:xfrm rot="0">
            <a:off x="3287841" y="6416836"/>
            <a:ext cx="2601653" cy="2290184"/>
            <a:chOff x="0" y="0"/>
            <a:chExt cx="3468871" cy="3053579"/>
          </a:xfrm>
        </p:grpSpPr>
        <p:grpSp>
          <p:nvGrpSpPr>
            <p:cNvPr name="Group 29" id="29"/>
            <p:cNvGrpSpPr/>
            <p:nvPr/>
          </p:nvGrpSpPr>
          <p:grpSpPr>
            <a:xfrm rot="0">
              <a:off x="0" y="0"/>
              <a:ext cx="3468871" cy="3053579"/>
              <a:chOff x="0" y="0"/>
              <a:chExt cx="812800" cy="715492"/>
            </a:xfrm>
          </p:grpSpPr>
          <p:sp>
            <p:nvSpPr>
              <p:cNvPr name="Freeform 30" id="30"/>
              <p:cNvSpPr/>
              <p:nvPr/>
            </p:nvSpPr>
            <p:spPr>
              <a:xfrm flipH="false" flipV="false" rot="0">
                <a:off x="0" y="0"/>
                <a:ext cx="812800" cy="715492"/>
              </a:xfrm>
              <a:custGeom>
                <a:avLst/>
                <a:gdLst/>
                <a:ahLst/>
                <a:cxnLst/>
                <a:rect r="r" b="b" t="t" l="l"/>
                <a:pathLst>
                  <a:path h="715492" w="812800">
                    <a:moveTo>
                      <a:pt x="241037" y="0"/>
                    </a:moveTo>
                    <a:lnTo>
                      <a:pt x="571763" y="0"/>
                    </a:lnTo>
                    <a:cubicBezTo>
                      <a:pt x="635690" y="0"/>
                      <a:pt x="696999" y="25395"/>
                      <a:pt x="742202" y="70598"/>
                    </a:cubicBezTo>
                    <a:cubicBezTo>
                      <a:pt x="787405" y="115801"/>
                      <a:pt x="812800" y="177110"/>
                      <a:pt x="812800" y="241037"/>
                    </a:cubicBezTo>
                    <a:lnTo>
                      <a:pt x="812800" y="474455"/>
                    </a:lnTo>
                    <a:cubicBezTo>
                      <a:pt x="812800" y="538382"/>
                      <a:pt x="787405" y="599690"/>
                      <a:pt x="742202" y="644894"/>
                    </a:cubicBezTo>
                    <a:cubicBezTo>
                      <a:pt x="696999" y="690097"/>
                      <a:pt x="635690" y="715492"/>
                      <a:pt x="571763" y="715492"/>
                    </a:cubicBezTo>
                    <a:lnTo>
                      <a:pt x="241037" y="715492"/>
                    </a:lnTo>
                    <a:cubicBezTo>
                      <a:pt x="177110" y="715492"/>
                      <a:pt x="115801" y="690097"/>
                      <a:pt x="70598" y="644894"/>
                    </a:cubicBezTo>
                    <a:cubicBezTo>
                      <a:pt x="25395" y="599690"/>
                      <a:pt x="0" y="538382"/>
                      <a:pt x="0" y="474455"/>
                    </a:cubicBezTo>
                    <a:lnTo>
                      <a:pt x="0" y="241037"/>
                    </a:lnTo>
                    <a:cubicBezTo>
                      <a:pt x="0" y="177110"/>
                      <a:pt x="25395" y="115801"/>
                      <a:pt x="70598" y="70598"/>
                    </a:cubicBezTo>
                    <a:cubicBezTo>
                      <a:pt x="115801" y="25395"/>
                      <a:pt x="177110" y="0"/>
                      <a:pt x="241037" y="0"/>
                    </a:cubicBezTo>
                    <a:close/>
                  </a:path>
                </a:pathLst>
              </a:custGeom>
              <a:solidFill>
                <a:srgbClr val="69ADFE"/>
              </a:solidFill>
            </p:spPr>
          </p:sp>
          <p:sp>
            <p:nvSpPr>
              <p:cNvPr name="TextBox 31" id="31"/>
              <p:cNvSpPr txBox="true"/>
              <p:nvPr/>
            </p:nvSpPr>
            <p:spPr>
              <a:xfrm>
                <a:off x="0" y="-66675"/>
                <a:ext cx="812800" cy="782167"/>
              </a:xfrm>
              <a:prstGeom prst="rect">
                <a:avLst/>
              </a:prstGeom>
            </p:spPr>
            <p:txBody>
              <a:bodyPr anchor="ctr" rtlCol="false" tIns="42826" lIns="42826" bIns="42826" rIns="42826"/>
              <a:lstStyle/>
              <a:p>
                <a:pPr algn="ctr">
                  <a:lnSpc>
                    <a:spcPts val="2379"/>
                  </a:lnSpc>
                </a:pPr>
              </a:p>
            </p:txBody>
          </p:sp>
        </p:grpSp>
        <p:sp>
          <p:nvSpPr>
            <p:cNvPr name="TextBox 32" id="32"/>
            <p:cNvSpPr txBox="true"/>
            <p:nvPr/>
          </p:nvSpPr>
          <p:spPr>
            <a:xfrm rot="0">
              <a:off x="387685" y="755255"/>
              <a:ext cx="2687486" cy="1654935"/>
            </a:xfrm>
            <a:prstGeom prst="rect">
              <a:avLst/>
            </a:prstGeom>
          </p:spPr>
          <p:txBody>
            <a:bodyPr anchor="t" rtlCol="false" tIns="0" lIns="0" bIns="0" rIns="0">
              <a:spAutoFit/>
            </a:bodyPr>
            <a:lstStyle/>
            <a:p>
              <a:pPr algn="ctr">
                <a:lnSpc>
                  <a:spcPts val="3249"/>
                </a:lnSpc>
              </a:pPr>
              <a:r>
                <a:rPr lang="en-US" sz="2321" b="true">
                  <a:solidFill>
                    <a:srgbClr val="000000"/>
                  </a:solidFill>
                  <a:latin typeface="Arial Bold"/>
                  <a:ea typeface="Arial Bold"/>
                  <a:cs typeface="Arial Bold"/>
                  <a:sym typeface="Arial Bold"/>
                </a:rPr>
                <a:t> </a:t>
              </a:r>
              <a:r>
                <a:rPr lang="en-US" sz="2321" b="true">
                  <a:solidFill>
                    <a:srgbClr val="000000"/>
                  </a:solidFill>
                  <a:latin typeface="Arial Bold"/>
                  <a:ea typeface="Arial Bold"/>
                  <a:cs typeface="Arial Bold"/>
                  <a:sym typeface="Arial Bold"/>
                </a:rPr>
                <a:t>Gestion des tests complètes</a:t>
              </a:r>
            </a:p>
          </p:txBody>
        </p:sp>
      </p:grpSp>
      <p:grpSp>
        <p:nvGrpSpPr>
          <p:cNvPr name="Group 33" id="33"/>
          <p:cNvGrpSpPr/>
          <p:nvPr/>
        </p:nvGrpSpPr>
        <p:grpSpPr>
          <a:xfrm rot="0">
            <a:off x="1058054" y="3023275"/>
            <a:ext cx="2601653" cy="2315712"/>
            <a:chOff x="0" y="0"/>
            <a:chExt cx="3468871" cy="3087615"/>
          </a:xfrm>
        </p:grpSpPr>
        <p:grpSp>
          <p:nvGrpSpPr>
            <p:cNvPr name="Group 34" id="34"/>
            <p:cNvGrpSpPr/>
            <p:nvPr/>
          </p:nvGrpSpPr>
          <p:grpSpPr>
            <a:xfrm rot="0">
              <a:off x="0" y="0"/>
              <a:ext cx="3468871" cy="3087615"/>
              <a:chOff x="0" y="0"/>
              <a:chExt cx="812800" cy="723467"/>
            </a:xfrm>
          </p:grpSpPr>
          <p:sp>
            <p:nvSpPr>
              <p:cNvPr name="Freeform 35" id="35"/>
              <p:cNvSpPr/>
              <p:nvPr/>
            </p:nvSpPr>
            <p:spPr>
              <a:xfrm flipH="false" flipV="false" rot="0">
                <a:off x="0" y="0"/>
                <a:ext cx="812800" cy="723467"/>
              </a:xfrm>
              <a:custGeom>
                <a:avLst/>
                <a:gdLst/>
                <a:ahLst/>
                <a:cxnLst/>
                <a:rect r="r" b="b" t="t" l="l"/>
                <a:pathLst>
                  <a:path h="723467" w="812800">
                    <a:moveTo>
                      <a:pt x="241037" y="0"/>
                    </a:moveTo>
                    <a:lnTo>
                      <a:pt x="571763" y="0"/>
                    </a:lnTo>
                    <a:cubicBezTo>
                      <a:pt x="635690" y="0"/>
                      <a:pt x="696999" y="25395"/>
                      <a:pt x="742202" y="70598"/>
                    </a:cubicBezTo>
                    <a:cubicBezTo>
                      <a:pt x="787405" y="115801"/>
                      <a:pt x="812800" y="177110"/>
                      <a:pt x="812800" y="241037"/>
                    </a:cubicBezTo>
                    <a:lnTo>
                      <a:pt x="812800" y="482430"/>
                    </a:lnTo>
                    <a:cubicBezTo>
                      <a:pt x="812800" y="546357"/>
                      <a:pt x="787405" y="607666"/>
                      <a:pt x="742202" y="652869"/>
                    </a:cubicBezTo>
                    <a:cubicBezTo>
                      <a:pt x="696999" y="698072"/>
                      <a:pt x="635690" y="723467"/>
                      <a:pt x="571763" y="723467"/>
                    </a:cubicBezTo>
                    <a:lnTo>
                      <a:pt x="241037" y="723467"/>
                    </a:lnTo>
                    <a:cubicBezTo>
                      <a:pt x="177110" y="723467"/>
                      <a:pt x="115801" y="698072"/>
                      <a:pt x="70598" y="652869"/>
                    </a:cubicBezTo>
                    <a:cubicBezTo>
                      <a:pt x="25395" y="607666"/>
                      <a:pt x="0" y="546357"/>
                      <a:pt x="0" y="482430"/>
                    </a:cubicBezTo>
                    <a:lnTo>
                      <a:pt x="0" y="241037"/>
                    </a:lnTo>
                    <a:cubicBezTo>
                      <a:pt x="0" y="177110"/>
                      <a:pt x="25395" y="115801"/>
                      <a:pt x="70598" y="70598"/>
                    </a:cubicBezTo>
                    <a:cubicBezTo>
                      <a:pt x="115801" y="25395"/>
                      <a:pt x="177110" y="0"/>
                      <a:pt x="241037" y="0"/>
                    </a:cubicBezTo>
                    <a:close/>
                  </a:path>
                </a:pathLst>
              </a:custGeom>
              <a:solidFill>
                <a:srgbClr val="69ADFE"/>
              </a:solidFill>
            </p:spPr>
          </p:sp>
          <p:sp>
            <p:nvSpPr>
              <p:cNvPr name="TextBox 36" id="36"/>
              <p:cNvSpPr txBox="true"/>
              <p:nvPr/>
            </p:nvSpPr>
            <p:spPr>
              <a:xfrm>
                <a:off x="0" y="-66675"/>
                <a:ext cx="812800" cy="790142"/>
              </a:xfrm>
              <a:prstGeom prst="rect">
                <a:avLst/>
              </a:prstGeom>
            </p:spPr>
            <p:txBody>
              <a:bodyPr anchor="ctr" rtlCol="false" tIns="42826" lIns="42826" bIns="42826" rIns="42826"/>
              <a:lstStyle/>
              <a:p>
                <a:pPr algn="ctr">
                  <a:lnSpc>
                    <a:spcPts val="2379"/>
                  </a:lnSpc>
                </a:pPr>
              </a:p>
            </p:txBody>
          </p:sp>
        </p:grpSp>
        <p:sp>
          <p:nvSpPr>
            <p:cNvPr name="TextBox 37" id="37"/>
            <p:cNvSpPr txBox="true"/>
            <p:nvPr/>
          </p:nvSpPr>
          <p:spPr>
            <a:xfrm rot="0">
              <a:off x="161066" y="784420"/>
              <a:ext cx="3235916" cy="1690181"/>
            </a:xfrm>
            <a:prstGeom prst="rect">
              <a:avLst/>
            </a:prstGeom>
          </p:spPr>
          <p:txBody>
            <a:bodyPr anchor="t" rtlCol="false" tIns="0" lIns="0" bIns="0" rIns="0">
              <a:spAutoFit/>
            </a:bodyPr>
            <a:lstStyle/>
            <a:p>
              <a:pPr algn="ctr">
                <a:lnSpc>
                  <a:spcPts val="3367"/>
                </a:lnSpc>
              </a:pPr>
              <a:r>
                <a:rPr lang="en-US" sz="2405" b="true">
                  <a:solidFill>
                    <a:srgbClr val="000000"/>
                  </a:solidFill>
                  <a:latin typeface="Arial Bold"/>
                  <a:ea typeface="Arial Bold"/>
                  <a:cs typeface="Arial Bold"/>
                  <a:sym typeface="Arial Bold"/>
                </a:rPr>
                <a:t>Consultation de la page d’accueil</a:t>
              </a:r>
            </a:p>
          </p:txBody>
        </p:sp>
      </p:grpSp>
      <p:grpSp>
        <p:nvGrpSpPr>
          <p:cNvPr name="Group 38" id="38"/>
          <p:cNvGrpSpPr/>
          <p:nvPr/>
        </p:nvGrpSpPr>
        <p:grpSpPr>
          <a:xfrm rot="0">
            <a:off x="14657647" y="3023275"/>
            <a:ext cx="2601653" cy="2315712"/>
            <a:chOff x="0" y="0"/>
            <a:chExt cx="3468871" cy="3087615"/>
          </a:xfrm>
        </p:grpSpPr>
        <p:grpSp>
          <p:nvGrpSpPr>
            <p:cNvPr name="Group 39" id="39"/>
            <p:cNvGrpSpPr/>
            <p:nvPr/>
          </p:nvGrpSpPr>
          <p:grpSpPr>
            <a:xfrm rot="0">
              <a:off x="0" y="0"/>
              <a:ext cx="3468871" cy="3087615"/>
              <a:chOff x="0" y="0"/>
              <a:chExt cx="812800" cy="723467"/>
            </a:xfrm>
          </p:grpSpPr>
          <p:sp>
            <p:nvSpPr>
              <p:cNvPr name="Freeform 40" id="40"/>
              <p:cNvSpPr/>
              <p:nvPr/>
            </p:nvSpPr>
            <p:spPr>
              <a:xfrm flipH="false" flipV="false" rot="0">
                <a:off x="0" y="0"/>
                <a:ext cx="812800" cy="723467"/>
              </a:xfrm>
              <a:custGeom>
                <a:avLst/>
                <a:gdLst/>
                <a:ahLst/>
                <a:cxnLst/>
                <a:rect r="r" b="b" t="t" l="l"/>
                <a:pathLst>
                  <a:path h="723467" w="812800">
                    <a:moveTo>
                      <a:pt x="241037" y="0"/>
                    </a:moveTo>
                    <a:lnTo>
                      <a:pt x="571763" y="0"/>
                    </a:lnTo>
                    <a:cubicBezTo>
                      <a:pt x="635690" y="0"/>
                      <a:pt x="696999" y="25395"/>
                      <a:pt x="742202" y="70598"/>
                    </a:cubicBezTo>
                    <a:cubicBezTo>
                      <a:pt x="787405" y="115801"/>
                      <a:pt x="812800" y="177110"/>
                      <a:pt x="812800" y="241037"/>
                    </a:cubicBezTo>
                    <a:lnTo>
                      <a:pt x="812800" y="482430"/>
                    </a:lnTo>
                    <a:cubicBezTo>
                      <a:pt x="812800" y="546357"/>
                      <a:pt x="787405" y="607666"/>
                      <a:pt x="742202" y="652869"/>
                    </a:cubicBezTo>
                    <a:cubicBezTo>
                      <a:pt x="696999" y="698072"/>
                      <a:pt x="635690" y="723467"/>
                      <a:pt x="571763" y="723467"/>
                    </a:cubicBezTo>
                    <a:lnTo>
                      <a:pt x="241037" y="723467"/>
                    </a:lnTo>
                    <a:cubicBezTo>
                      <a:pt x="177110" y="723467"/>
                      <a:pt x="115801" y="698072"/>
                      <a:pt x="70598" y="652869"/>
                    </a:cubicBezTo>
                    <a:cubicBezTo>
                      <a:pt x="25395" y="607666"/>
                      <a:pt x="0" y="546357"/>
                      <a:pt x="0" y="482430"/>
                    </a:cubicBezTo>
                    <a:lnTo>
                      <a:pt x="0" y="241037"/>
                    </a:lnTo>
                    <a:cubicBezTo>
                      <a:pt x="0" y="177110"/>
                      <a:pt x="25395" y="115801"/>
                      <a:pt x="70598" y="70598"/>
                    </a:cubicBezTo>
                    <a:cubicBezTo>
                      <a:pt x="115801" y="25395"/>
                      <a:pt x="177110" y="0"/>
                      <a:pt x="241037" y="0"/>
                    </a:cubicBezTo>
                    <a:close/>
                  </a:path>
                </a:pathLst>
              </a:custGeom>
              <a:solidFill>
                <a:srgbClr val="69ADFE"/>
              </a:solidFill>
            </p:spPr>
          </p:sp>
          <p:sp>
            <p:nvSpPr>
              <p:cNvPr name="TextBox 41" id="41"/>
              <p:cNvSpPr txBox="true"/>
              <p:nvPr/>
            </p:nvSpPr>
            <p:spPr>
              <a:xfrm>
                <a:off x="0" y="-66675"/>
                <a:ext cx="812800" cy="790142"/>
              </a:xfrm>
              <a:prstGeom prst="rect">
                <a:avLst/>
              </a:prstGeom>
            </p:spPr>
            <p:txBody>
              <a:bodyPr anchor="ctr" rtlCol="false" tIns="42826" lIns="42826" bIns="42826" rIns="42826"/>
              <a:lstStyle/>
              <a:p>
                <a:pPr algn="ctr">
                  <a:lnSpc>
                    <a:spcPts val="2379"/>
                  </a:lnSpc>
                </a:pPr>
              </a:p>
            </p:txBody>
          </p:sp>
        </p:grpSp>
        <p:sp>
          <p:nvSpPr>
            <p:cNvPr name="TextBox 42" id="42"/>
            <p:cNvSpPr txBox="true"/>
            <p:nvPr/>
          </p:nvSpPr>
          <p:spPr>
            <a:xfrm rot="0">
              <a:off x="232954" y="802042"/>
              <a:ext cx="3235916" cy="1654935"/>
            </a:xfrm>
            <a:prstGeom prst="rect">
              <a:avLst/>
            </a:prstGeom>
          </p:spPr>
          <p:txBody>
            <a:bodyPr anchor="t" rtlCol="false" tIns="0" lIns="0" bIns="0" rIns="0">
              <a:spAutoFit/>
            </a:bodyPr>
            <a:lstStyle/>
            <a:p>
              <a:pPr algn="ctr">
                <a:lnSpc>
                  <a:spcPts val="3249"/>
                </a:lnSpc>
              </a:pPr>
              <a:r>
                <a:rPr lang="en-US" sz="2321" b="true">
                  <a:solidFill>
                    <a:srgbClr val="000000"/>
                  </a:solidFill>
                  <a:latin typeface="Arial Bold"/>
                  <a:ea typeface="Arial Bold"/>
                  <a:cs typeface="Arial Bold"/>
                  <a:sym typeface="Arial Bold"/>
                </a:rPr>
                <a:t>Gestion des tests fonctionnels</a:t>
              </a:r>
            </a:p>
          </p:txBody>
        </p:sp>
      </p:grpSp>
      <p:grpSp>
        <p:nvGrpSpPr>
          <p:cNvPr name="Group 43" id="43"/>
          <p:cNvGrpSpPr/>
          <p:nvPr/>
        </p:nvGrpSpPr>
        <p:grpSpPr>
          <a:xfrm rot="0">
            <a:off x="15490491" y="6456613"/>
            <a:ext cx="2623889" cy="2180651"/>
            <a:chOff x="0" y="0"/>
            <a:chExt cx="3498519" cy="2907535"/>
          </a:xfrm>
        </p:grpSpPr>
        <p:grpSp>
          <p:nvGrpSpPr>
            <p:cNvPr name="Group 44" id="44"/>
            <p:cNvGrpSpPr/>
            <p:nvPr/>
          </p:nvGrpSpPr>
          <p:grpSpPr>
            <a:xfrm rot="0">
              <a:off x="29648" y="0"/>
              <a:ext cx="3468871" cy="2907535"/>
              <a:chOff x="0" y="0"/>
              <a:chExt cx="812800" cy="681272"/>
            </a:xfrm>
          </p:grpSpPr>
          <p:sp>
            <p:nvSpPr>
              <p:cNvPr name="Freeform 45" id="45"/>
              <p:cNvSpPr/>
              <p:nvPr/>
            </p:nvSpPr>
            <p:spPr>
              <a:xfrm flipH="false" flipV="false" rot="0">
                <a:off x="0" y="0"/>
                <a:ext cx="812800" cy="681272"/>
              </a:xfrm>
              <a:custGeom>
                <a:avLst/>
                <a:gdLst/>
                <a:ahLst/>
                <a:cxnLst/>
                <a:rect r="r" b="b" t="t" l="l"/>
                <a:pathLst>
                  <a:path h="681272" w="812800">
                    <a:moveTo>
                      <a:pt x="241037" y="0"/>
                    </a:moveTo>
                    <a:lnTo>
                      <a:pt x="571763" y="0"/>
                    </a:lnTo>
                    <a:cubicBezTo>
                      <a:pt x="635690" y="0"/>
                      <a:pt x="696999" y="25395"/>
                      <a:pt x="742202" y="70598"/>
                    </a:cubicBezTo>
                    <a:cubicBezTo>
                      <a:pt x="787405" y="115801"/>
                      <a:pt x="812800" y="177110"/>
                      <a:pt x="812800" y="241037"/>
                    </a:cubicBezTo>
                    <a:lnTo>
                      <a:pt x="812800" y="440235"/>
                    </a:lnTo>
                    <a:cubicBezTo>
                      <a:pt x="812800" y="504162"/>
                      <a:pt x="787405" y="565471"/>
                      <a:pt x="742202" y="610674"/>
                    </a:cubicBezTo>
                    <a:cubicBezTo>
                      <a:pt x="696999" y="655877"/>
                      <a:pt x="635690" y="681272"/>
                      <a:pt x="571763" y="681272"/>
                    </a:cubicBezTo>
                    <a:lnTo>
                      <a:pt x="241037" y="681272"/>
                    </a:lnTo>
                    <a:cubicBezTo>
                      <a:pt x="177110" y="681272"/>
                      <a:pt x="115801" y="655877"/>
                      <a:pt x="70598" y="610674"/>
                    </a:cubicBezTo>
                    <a:cubicBezTo>
                      <a:pt x="25395" y="565471"/>
                      <a:pt x="0" y="504162"/>
                      <a:pt x="0" y="440235"/>
                    </a:cubicBezTo>
                    <a:lnTo>
                      <a:pt x="0" y="241037"/>
                    </a:lnTo>
                    <a:cubicBezTo>
                      <a:pt x="0" y="177110"/>
                      <a:pt x="25395" y="115801"/>
                      <a:pt x="70598" y="70598"/>
                    </a:cubicBezTo>
                    <a:cubicBezTo>
                      <a:pt x="115801" y="25395"/>
                      <a:pt x="177110" y="0"/>
                      <a:pt x="241037" y="0"/>
                    </a:cubicBezTo>
                    <a:close/>
                  </a:path>
                </a:pathLst>
              </a:custGeom>
              <a:solidFill>
                <a:srgbClr val="69ADFE"/>
              </a:solidFill>
            </p:spPr>
          </p:sp>
          <p:sp>
            <p:nvSpPr>
              <p:cNvPr name="TextBox 46" id="46"/>
              <p:cNvSpPr txBox="true"/>
              <p:nvPr/>
            </p:nvSpPr>
            <p:spPr>
              <a:xfrm>
                <a:off x="0" y="-66675"/>
                <a:ext cx="812800" cy="747947"/>
              </a:xfrm>
              <a:prstGeom prst="rect">
                <a:avLst/>
              </a:prstGeom>
            </p:spPr>
            <p:txBody>
              <a:bodyPr anchor="ctr" rtlCol="false" tIns="42826" lIns="42826" bIns="42826" rIns="42826"/>
              <a:lstStyle/>
              <a:p>
                <a:pPr algn="ctr">
                  <a:lnSpc>
                    <a:spcPts val="2379"/>
                  </a:lnSpc>
                </a:pPr>
              </a:p>
            </p:txBody>
          </p:sp>
        </p:grpSp>
        <p:sp>
          <p:nvSpPr>
            <p:cNvPr name="TextBox 47" id="47"/>
            <p:cNvSpPr txBox="true"/>
            <p:nvPr/>
          </p:nvSpPr>
          <p:spPr>
            <a:xfrm rot="0">
              <a:off x="0" y="964525"/>
              <a:ext cx="3235916" cy="1108835"/>
            </a:xfrm>
            <a:prstGeom prst="rect">
              <a:avLst/>
            </a:prstGeom>
          </p:spPr>
          <p:txBody>
            <a:bodyPr anchor="t" rtlCol="false" tIns="0" lIns="0" bIns="0" rIns="0">
              <a:spAutoFit/>
            </a:bodyPr>
            <a:lstStyle/>
            <a:p>
              <a:pPr algn="ctr">
                <a:lnSpc>
                  <a:spcPts val="3249"/>
                </a:lnSpc>
              </a:pPr>
              <a:r>
                <a:rPr lang="en-US" sz="2321" b="true">
                  <a:solidFill>
                    <a:srgbClr val="000000"/>
                  </a:solidFill>
                  <a:latin typeface="Arial Bold"/>
                  <a:ea typeface="Arial Bold"/>
                  <a:cs typeface="Arial Bold"/>
                  <a:sym typeface="Arial Bold"/>
                </a:rPr>
                <a:t>Notifications en temps réel</a:t>
              </a:r>
            </a:p>
          </p:txBody>
        </p:sp>
      </p:grpSp>
      <p:grpSp>
        <p:nvGrpSpPr>
          <p:cNvPr name="Group 48" id="48"/>
          <p:cNvGrpSpPr/>
          <p:nvPr/>
        </p:nvGrpSpPr>
        <p:grpSpPr>
          <a:xfrm rot="0">
            <a:off x="12550125" y="6572957"/>
            <a:ext cx="2601653" cy="2180651"/>
            <a:chOff x="0" y="0"/>
            <a:chExt cx="3468871" cy="2907535"/>
          </a:xfrm>
        </p:grpSpPr>
        <p:grpSp>
          <p:nvGrpSpPr>
            <p:cNvPr name="Group 49" id="49"/>
            <p:cNvGrpSpPr/>
            <p:nvPr/>
          </p:nvGrpSpPr>
          <p:grpSpPr>
            <a:xfrm rot="0">
              <a:off x="0" y="0"/>
              <a:ext cx="3468871" cy="2907535"/>
              <a:chOff x="0" y="0"/>
              <a:chExt cx="812800" cy="681272"/>
            </a:xfrm>
          </p:grpSpPr>
          <p:sp>
            <p:nvSpPr>
              <p:cNvPr name="Freeform 50" id="50"/>
              <p:cNvSpPr/>
              <p:nvPr/>
            </p:nvSpPr>
            <p:spPr>
              <a:xfrm flipH="false" flipV="false" rot="0">
                <a:off x="0" y="0"/>
                <a:ext cx="812800" cy="681272"/>
              </a:xfrm>
              <a:custGeom>
                <a:avLst/>
                <a:gdLst/>
                <a:ahLst/>
                <a:cxnLst/>
                <a:rect r="r" b="b" t="t" l="l"/>
                <a:pathLst>
                  <a:path h="681272" w="812800">
                    <a:moveTo>
                      <a:pt x="241037" y="0"/>
                    </a:moveTo>
                    <a:lnTo>
                      <a:pt x="571763" y="0"/>
                    </a:lnTo>
                    <a:cubicBezTo>
                      <a:pt x="635690" y="0"/>
                      <a:pt x="696999" y="25395"/>
                      <a:pt x="742202" y="70598"/>
                    </a:cubicBezTo>
                    <a:cubicBezTo>
                      <a:pt x="787405" y="115801"/>
                      <a:pt x="812800" y="177110"/>
                      <a:pt x="812800" y="241037"/>
                    </a:cubicBezTo>
                    <a:lnTo>
                      <a:pt x="812800" y="440235"/>
                    </a:lnTo>
                    <a:cubicBezTo>
                      <a:pt x="812800" y="504162"/>
                      <a:pt x="787405" y="565471"/>
                      <a:pt x="742202" y="610674"/>
                    </a:cubicBezTo>
                    <a:cubicBezTo>
                      <a:pt x="696999" y="655877"/>
                      <a:pt x="635690" y="681272"/>
                      <a:pt x="571763" y="681272"/>
                    </a:cubicBezTo>
                    <a:lnTo>
                      <a:pt x="241037" y="681272"/>
                    </a:lnTo>
                    <a:cubicBezTo>
                      <a:pt x="177110" y="681272"/>
                      <a:pt x="115801" y="655877"/>
                      <a:pt x="70598" y="610674"/>
                    </a:cubicBezTo>
                    <a:cubicBezTo>
                      <a:pt x="25395" y="565471"/>
                      <a:pt x="0" y="504162"/>
                      <a:pt x="0" y="440235"/>
                    </a:cubicBezTo>
                    <a:lnTo>
                      <a:pt x="0" y="241037"/>
                    </a:lnTo>
                    <a:cubicBezTo>
                      <a:pt x="0" y="177110"/>
                      <a:pt x="25395" y="115801"/>
                      <a:pt x="70598" y="70598"/>
                    </a:cubicBezTo>
                    <a:cubicBezTo>
                      <a:pt x="115801" y="25395"/>
                      <a:pt x="177110" y="0"/>
                      <a:pt x="241037" y="0"/>
                    </a:cubicBezTo>
                    <a:close/>
                  </a:path>
                </a:pathLst>
              </a:custGeom>
              <a:solidFill>
                <a:srgbClr val="CADDFF"/>
              </a:solidFill>
            </p:spPr>
          </p:sp>
          <p:sp>
            <p:nvSpPr>
              <p:cNvPr name="TextBox 51" id="51"/>
              <p:cNvSpPr txBox="true"/>
              <p:nvPr/>
            </p:nvSpPr>
            <p:spPr>
              <a:xfrm>
                <a:off x="0" y="-66675"/>
                <a:ext cx="812800" cy="747947"/>
              </a:xfrm>
              <a:prstGeom prst="rect">
                <a:avLst/>
              </a:prstGeom>
            </p:spPr>
            <p:txBody>
              <a:bodyPr anchor="ctr" rtlCol="false" tIns="42826" lIns="42826" bIns="42826" rIns="42826"/>
              <a:lstStyle/>
              <a:p>
                <a:pPr algn="ctr">
                  <a:lnSpc>
                    <a:spcPts val="2379"/>
                  </a:lnSpc>
                </a:pPr>
              </a:p>
            </p:txBody>
          </p:sp>
        </p:grpSp>
        <p:sp>
          <p:nvSpPr>
            <p:cNvPr name="TextBox 52" id="52"/>
            <p:cNvSpPr txBox="true"/>
            <p:nvPr/>
          </p:nvSpPr>
          <p:spPr>
            <a:xfrm rot="0">
              <a:off x="508000" y="589418"/>
              <a:ext cx="2601094" cy="1654935"/>
            </a:xfrm>
            <a:prstGeom prst="rect">
              <a:avLst/>
            </a:prstGeom>
          </p:spPr>
          <p:txBody>
            <a:bodyPr anchor="t" rtlCol="false" tIns="0" lIns="0" bIns="0" rIns="0">
              <a:spAutoFit/>
            </a:bodyPr>
            <a:lstStyle/>
            <a:p>
              <a:pPr algn="ctr">
                <a:lnSpc>
                  <a:spcPts val="3249"/>
                </a:lnSpc>
              </a:pPr>
              <a:r>
                <a:rPr lang="en-US" sz="2321" b="true">
                  <a:solidFill>
                    <a:srgbClr val="000000"/>
                  </a:solidFill>
                  <a:latin typeface="Arial Bold"/>
                  <a:ea typeface="Arial Bold"/>
                  <a:cs typeface="Arial Bold"/>
                  <a:sym typeface="Arial Bold"/>
                </a:rPr>
                <a:t>Visualisation des statistiques</a:t>
              </a:r>
            </a:p>
          </p:txBody>
        </p:sp>
      </p:grpSp>
      <p:grpSp>
        <p:nvGrpSpPr>
          <p:cNvPr name="Group 53" id="53"/>
          <p:cNvGrpSpPr/>
          <p:nvPr/>
        </p:nvGrpSpPr>
        <p:grpSpPr>
          <a:xfrm rot="0">
            <a:off x="9462697" y="6526369"/>
            <a:ext cx="2601653" cy="2180651"/>
            <a:chOff x="0" y="0"/>
            <a:chExt cx="3468871" cy="2907535"/>
          </a:xfrm>
        </p:grpSpPr>
        <p:grpSp>
          <p:nvGrpSpPr>
            <p:cNvPr name="Group 54" id="54"/>
            <p:cNvGrpSpPr/>
            <p:nvPr/>
          </p:nvGrpSpPr>
          <p:grpSpPr>
            <a:xfrm rot="0">
              <a:off x="0" y="0"/>
              <a:ext cx="3468871" cy="2907535"/>
              <a:chOff x="0" y="0"/>
              <a:chExt cx="812800" cy="681272"/>
            </a:xfrm>
          </p:grpSpPr>
          <p:sp>
            <p:nvSpPr>
              <p:cNvPr name="Freeform 55" id="55"/>
              <p:cNvSpPr/>
              <p:nvPr/>
            </p:nvSpPr>
            <p:spPr>
              <a:xfrm flipH="false" flipV="false" rot="0">
                <a:off x="0" y="0"/>
                <a:ext cx="812800" cy="681272"/>
              </a:xfrm>
              <a:custGeom>
                <a:avLst/>
                <a:gdLst/>
                <a:ahLst/>
                <a:cxnLst/>
                <a:rect r="r" b="b" t="t" l="l"/>
                <a:pathLst>
                  <a:path h="681272" w="812800">
                    <a:moveTo>
                      <a:pt x="241037" y="0"/>
                    </a:moveTo>
                    <a:lnTo>
                      <a:pt x="571763" y="0"/>
                    </a:lnTo>
                    <a:cubicBezTo>
                      <a:pt x="635690" y="0"/>
                      <a:pt x="696999" y="25395"/>
                      <a:pt x="742202" y="70598"/>
                    </a:cubicBezTo>
                    <a:cubicBezTo>
                      <a:pt x="787405" y="115801"/>
                      <a:pt x="812800" y="177110"/>
                      <a:pt x="812800" y="241037"/>
                    </a:cubicBezTo>
                    <a:lnTo>
                      <a:pt x="812800" y="440235"/>
                    </a:lnTo>
                    <a:cubicBezTo>
                      <a:pt x="812800" y="504162"/>
                      <a:pt x="787405" y="565471"/>
                      <a:pt x="742202" y="610674"/>
                    </a:cubicBezTo>
                    <a:cubicBezTo>
                      <a:pt x="696999" y="655877"/>
                      <a:pt x="635690" y="681272"/>
                      <a:pt x="571763" y="681272"/>
                    </a:cubicBezTo>
                    <a:lnTo>
                      <a:pt x="241037" y="681272"/>
                    </a:lnTo>
                    <a:cubicBezTo>
                      <a:pt x="177110" y="681272"/>
                      <a:pt x="115801" y="655877"/>
                      <a:pt x="70598" y="610674"/>
                    </a:cubicBezTo>
                    <a:cubicBezTo>
                      <a:pt x="25395" y="565471"/>
                      <a:pt x="0" y="504162"/>
                      <a:pt x="0" y="440235"/>
                    </a:cubicBezTo>
                    <a:lnTo>
                      <a:pt x="0" y="241037"/>
                    </a:lnTo>
                    <a:cubicBezTo>
                      <a:pt x="0" y="177110"/>
                      <a:pt x="25395" y="115801"/>
                      <a:pt x="70598" y="70598"/>
                    </a:cubicBezTo>
                    <a:cubicBezTo>
                      <a:pt x="115801" y="25395"/>
                      <a:pt x="177110" y="0"/>
                      <a:pt x="241037" y="0"/>
                    </a:cubicBezTo>
                    <a:close/>
                  </a:path>
                </a:pathLst>
              </a:custGeom>
              <a:solidFill>
                <a:srgbClr val="69ADFE"/>
              </a:solidFill>
            </p:spPr>
          </p:sp>
          <p:sp>
            <p:nvSpPr>
              <p:cNvPr name="TextBox 56" id="56"/>
              <p:cNvSpPr txBox="true"/>
              <p:nvPr/>
            </p:nvSpPr>
            <p:spPr>
              <a:xfrm>
                <a:off x="0" y="-66675"/>
                <a:ext cx="812800" cy="747947"/>
              </a:xfrm>
              <a:prstGeom prst="rect">
                <a:avLst/>
              </a:prstGeom>
            </p:spPr>
            <p:txBody>
              <a:bodyPr anchor="ctr" rtlCol="false" tIns="42826" lIns="42826" bIns="42826" rIns="42826"/>
              <a:lstStyle/>
              <a:p>
                <a:pPr algn="ctr">
                  <a:lnSpc>
                    <a:spcPts val="2379"/>
                  </a:lnSpc>
                </a:pPr>
              </a:p>
            </p:txBody>
          </p:sp>
        </p:grpSp>
        <p:sp>
          <p:nvSpPr>
            <p:cNvPr name="TextBox 57" id="57"/>
            <p:cNvSpPr txBox="true"/>
            <p:nvPr/>
          </p:nvSpPr>
          <p:spPr>
            <a:xfrm rot="0">
              <a:off x="74869" y="913843"/>
              <a:ext cx="3235916" cy="1108835"/>
            </a:xfrm>
            <a:prstGeom prst="rect">
              <a:avLst/>
            </a:prstGeom>
          </p:spPr>
          <p:txBody>
            <a:bodyPr anchor="t" rtlCol="false" tIns="0" lIns="0" bIns="0" rIns="0">
              <a:spAutoFit/>
            </a:bodyPr>
            <a:lstStyle/>
            <a:p>
              <a:pPr algn="ctr">
                <a:lnSpc>
                  <a:spcPts val="3249"/>
                </a:lnSpc>
              </a:pPr>
              <a:r>
                <a:rPr lang="en-US" sz="2321" b="true">
                  <a:solidFill>
                    <a:srgbClr val="000000"/>
                  </a:solidFill>
                  <a:latin typeface="Arial Bold"/>
                  <a:ea typeface="Arial Bold"/>
                  <a:cs typeface="Arial Bold"/>
                  <a:sym typeface="Arial Bold"/>
                </a:rPr>
                <a:t>Gestion des rapports</a:t>
              </a:r>
            </a:p>
          </p:txBody>
        </p:sp>
      </p:grpSp>
      <p:grpSp>
        <p:nvGrpSpPr>
          <p:cNvPr name="Group 58" id="58"/>
          <p:cNvGrpSpPr/>
          <p:nvPr/>
        </p:nvGrpSpPr>
        <p:grpSpPr>
          <a:xfrm rot="0">
            <a:off x="6375269" y="6461812"/>
            <a:ext cx="2601653" cy="2245208"/>
            <a:chOff x="0" y="0"/>
            <a:chExt cx="3468871" cy="2993611"/>
          </a:xfrm>
        </p:grpSpPr>
        <p:grpSp>
          <p:nvGrpSpPr>
            <p:cNvPr name="Group 59" id="59"/>
            <p:cNvGrpSpPr/>
            <p:nvPr/>
          </p:nvGrpSpPr>
          <p:grpSpPr>
            <a:xfrm rot="0">
              <a:off x="0" y="0"/>
              <a:ext cx="3468871" cy="2993611"/>
              <a:chOff x="0" y="0"/>
              <a:chExt cx="812800" cy="701441"/>
            </a:xfrm>
          </p:grpSpPr>
          <p:sp>
            <p:nvSpPr>
              <p:cNvPr name="Freeform 60" id="60"/>
              <p:cNvSpPr/>
              <p:nvPr/>
            </p:nvSpPr>
            <p:spPr>
              <a:xfrm flipH="false" flipV="false" rot="0">
                <a:off x="0" y="0"/>
                <a:ext cx="812800" cy="701441"/>
              </a:xfrm>
              <a:custGeom>
                <a:avLst/>
                <a:gdLst/>
                <a:ahLst/>
                <a:cxnLst/>
                <a:rect r="r" b="b" t="t" l="l"/>
                <a:pathLst>
                  <a:path h="701441" w="812800">
                    <a:moveTo>
                      <a:pt x="241037" y="0"/>
                    </a:moveTo>
                    <a:lnTo>
                      <a:pt x="571763" y="0"/>
                    </a:lnTo>
                    <a:cubicBezTo>
                      <a:pt x="635690" y="0"/>
                      <a:pt x="696999" y="25395"/>
                      <a:pt x="742202" y="70598"/>
                    </a:cubicBezTo>
                    <a:cubicBezTo>
                      <a:pt x="787405" y="115801"/>
                      <a:pt x="812800" y="177110"/>
                      <a:pt x="812800" y="241037"/>
                    </a:cubicBezTo>
                    <a:lnTo>
                      <a:pt x="812800" y="460403"/>
                    </a:lnTo>
                    <a:cubicBezTo>
                      <a:pt x="812800" y="524330"/>
                      <a:pt x="787405" y="585639"/>
                      <a:pt x="742202" y="630842"/>
                    </a:cubicBezTo>
                    <a:cubicBezTo>
                      <a:pt x="696999" y="676046"/>
                      <a:pt x="635690" y="701441"/>
                      <a:pt x="571763" y="701441"/>
                    </a:cubicBezTo>
                    <a:lnTo>
                      <a:pt x="241037" y="701441"/>
                    </a:lnTo>
                    <a:cubicBezTo>
                      <a:pt x="177110" y="701441"/>
                      <a:pt x="115801" y="676046"/>
                      <a:pt x="70598" y="630842"/>
                    </a:cubicBezTo>
                    <a:cubicBezTo>
                      <a:pt x="25395" y="585639"/>
                      <a:pt x="0" y="524330"/>
                      <a:pt x="0" y="460403"/>
                    </a:cubicBezTo>
                    <a:lnTo>
                      <a:pt x="0" y="241037"/>
                    </a:lnTo>
                    <a:cubicBezTo>
                      <a:pt x="0" y="177110"/>
                      <a:pt x="25395" y="115801"/>
                      <a:pt x="70598" y="70598"/>
                    </a:cubicBezTo>
                    <a:cubicBezTo>
                      <a:pt x="115801" y="25395"/>
                      <a:pt x="177110" y="0"/>
                      <a:pt x="241037" y="0"/>
                    </a:cubicBezTo>
                    <a:close/>
                  </a:path>
                </a:pathLst>
              </a:custGeom>
              <a:solidFill>
                <a:srgbClr val="CADDFF"/>
              </a:solidFill>
            </p:spPr>
          </p:sp>
          <p:sp>
            <p:nvSpPr>
              <p:cNvPr name="TextBox 61" id="61"/>
              <p:cNvSpPr txBox="true"/>
              <p:nvPr/>
            </p:nvSpPr>
            <p:spPr>
              <a:xfrm>
                <a:off x="0" y="-66675"/>
                <a:ext cx="812800" cy="768116"/>
              </a:xfrm>
              <a:prstGeom prst="rect">
                <a:avLst/>
              </a:prstGeom>
            </p:spPr>
            <p:txBody>
              <a:bodyPr anchor="ctr" rtlCol="false" tIns="42826" lIns="42826" bIns="42826" rIns="42826"/>
              <a:lstStyle/>
              <a:p>
                <a:pPr algn="ctr">
                  <a:lnSpc>
                    <a:spcPts val="2379"/>
                  </a:lnSpc>
                </a:pPr>
              </a:p>
            </p:txBody>
          </p:sp>
        </p:grpSp>
        <p:sp>
          <p:nvSpPr>
            <p:cNvPr name="TextBox 62" id="62"/>
            <p:cNvSpPr txBox="true"/>
            <p:nvPr/>
          </p:nvSpPr>
          <p:spPr>
            <a:xfrm rot="0">
              <a:off x="390693" y="737612"/>
              <a:ext cx="2687486" cy="1654935"/>
            </a:xfrm>
            <a:prstGeom prst="rect">
              <a:avLst/>
            </a:prstGeom>
          </p:spPr>
          <p:txBody>
            <a:bodyPr anchor="t" rtlCol="false" tIns="0" lIns="0" bIns="0" rIns="0">
              <a:spAutoFit/>
            </a:bodyPr>
            <a:lstStyle/>
            <a:p>
              <a:pPr algn="ctr">
                <a:lnSpc>
                  <a:spcPts val="3249"/>
                </a:lnSpc>
              </a:pPr>
              <a:r>
                <a:rPr lang="en-US" sz="2321" b="true">
                  <a:solidFill>
                    <a:srgbClr val="000000"/>
                  </a:solidFill>
                  <a:latin typeface="Arial Bold"/>
                  <a:ea typeface="Arial Bold"/>
                  <a:cs typeface="Arial Bold"/>
                  <a:sym typeface="Arial Bold"/>
                </a:rPr>
                <a:t>Paramétrage des canaux de diffusion </a:t>
              </a:r>
            </a:p>
          </p:txBody>
        </p:sp>
      </p:grpSp>
      <p:sp>
        <p:nvSpPr>
          <p:cNvPr name="TextBox 63" id="63"/>
          <p:cNvSpPr txBox="true"/>
          <p:nvPr/>
        </p:nvSpPr>
        <p:spPr>
          <a:xfrm rot="0">
            <a:off x="17259300" y="9163720"/>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13</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79402" y="1175122"/>
            <a:ext cx="13459764" cy="867072"/>
          </a:xfrm>
          <a:prstGeom prst="rect">
            <a:avLst/>
          </a:prstGeom>
        </p:spPr>
        <p:txBody>
          <a:bodyPr anchor="t" rtlCol="false" tIns="0" lIns="0" bIns="0" rIns="0">
            <a:spAutoFit/>
          </a:bodyPr>
          <a:lstStyle/>
          <a:p>
            <a:pPr algn="ctr">
              <a:lnSpc>
                <a:spcPts val="6705"/>
              </a:lnSpc>
            </a:pPr>
            <a:r>
              <a:rPr lang="en-US" sz="5587" b="true">
                <a:solidFill>
                  <a:srgbClr val="123586"/>
                </a:solidFill>
                <a:latin typeface="Eastman Grotesque Bold"/>
                <a:ea typeface="Eastman Grotesque Bold"/>
                <a:cs typeface="Eastman Grotesque Bold"/>
                <a:sym typeface="Eastman Grotesque Bold"/>
              </a:rPr>
              <a:t>Besoins non fonctionnels</a:t>
            </a:r>
          </a:p>
        </p:txBody>
      </p:sp>
      <p:sp>
        <p:nvSpPr>
          <p:cNvPr name="Freeform 3" id="3"/>
          <p:cNvSpPr/>
          <p:nvPr/>
        </p:nvSpPr>
        <p:spPr>
          <a:xfrm flipH="false" flipV="true" rot="0">
            <a:off x="-3354980" y="-2588171"/>
            <a:ext cx="7224411" cy="8412706"/>
          </a:xfrm>
          <a:custGeom>
            <a:avLst/>
            <a:gdLst/>
            <a:ahLst/>
            <a:cxnLst/>
            <a:rect r="r" b="b" t="t" l="l"/>
            <a:pathLst>
              <a:path h="8412706" w="7224411">
                <a:moveTo>
                  <a:pt x="0" y="8412707"/>
                </a:moveTo>
                <a:lnTo>
                  <a:pt x="7224411" y="8412707"/>
                </a:lnTo>
                <a:lnTo>
                  <a:pt x="7224411" y="0"/>
                </a:lnTo>
                <a:lnTo>
                  <a:pt x="0" y="0"/>
                </a:lnTo>
                <a:lnTo>
                  <a:pt x="0" y="8412707"/>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true" flipV="true" rot="0">
            <a:off x="14924583" y="-2065251"/>
            <a:ext cx="7224411" cy="8412706"/>
          </a:xfrm>
          <a:custGeom>
            <a:avLst/>
            <a:gdLst/>
            <a:ahLst/>
            <a:cxnLst/>
            <a:rect r="r" b="b" t="t" l="l"/>
            <a:pathLst>
              <a:path h="8412706" w="7224411">
                <a:moveTo>
                  <a:pt x="7224411" y="8412706"/>
                </a:moveTo>
                <a:lnTo>
                  <a:pt x="0" y="8412706"/>
                </a:lnTo>
                <a:lnTo>
                  <a:pt x="0" y="0"/>
                </a:lnTo>
                <a:lnTo>
                  <a:pt x="7224411" y="0"/>
                </a:lnTo>
                <a:lnTo>
                  <a:pt x="7224411"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0" y="9754891"/>
            <a:ext cx="18288000" cy="532109"/>
            <a:chOff x="0" y="0"/>
            <a:chExt cx="4816593" cy="140144"/>
          </a:xfrm>
        </p:grpSpPr>
        <p:sp>
          <p:nvSpPr>
            <p:cNvPr name="Freeform 6" id="6"/>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517DED"/>
            </a:solidFill>
          </p:spPr>
        </p:sp>
        <p:sp>
          <p:nvSpPr>
            <p:cNvPr name="TextBox 7" id="7"/>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10800000">
            <a:off x="0" y="8584443"/>
            <a:ext cx="30126065" cy="2340895"/>
            <a:chOff x="0" y="0"/>
            <a:chExt cx="40168086" cy="3121194"/>
          </a:xfrm>
        </p:grpSpPr>
        <p:sp>
          <p:nvSpPr>
            <p:cNvPr name="Freeform 9" id="9"/>
            <p:cNvSpPr/>
            <p:nvPr/>
          </p:nvSpPr>
          <p:spPr>
            <a:xfrm flipH="false" flipV="false" rot="0">
              <a:off x="0" y="0"/>
              <a:ext cx="40168085" cy="3161490"/>
            </a:xfrm>
            <a:custGeom>
              <a:avLst/>
              <a:gdLst/>
              <a:ahLst/>
              <a:cxnLst/>
              <a:rect r="r" b="b" t="t" l="l"/>
              <a:pathLst>
                <a:path h="3161490" w="40168085">
                  <a:moveTo>
                    <a:pt x="40168085" y="0"/>
                  </a:moveTo>
                  <a:lnTo>
                    <a:pt x="0" y="0"/>
                  </a:lnTo>
                  <a:lnTo>
                    <a:pt x="0" y="3080264"/>
                  </a:lnTo>
                  <a:lnTo>
                    <a:pt x="456703" y="3092059"/>
                  </a:lnTo>
                  <a:cubicBezTo>
                    <a:pt x="2160290" y="3133169"/>
                    <a:pt x="4481671" y="3161490"/>
                    <a:pt x="7208289" y="2956982"/>
                  </a:cubicBezTo>
                  <a:cubicBezTo>
                    <a:pt x="12006073" y="2648905"/>
                    <a:pt x="16324143" y="1448432"/>
                    <a:pt x="24246253" y="1089875"/>
                  </a:cubicBezTo>
                  <a:cubicBezTo>
                    <a:pt x="31580485" y="744636"/>
                    <a:pt x="36413836" y="1233577"/>
                    <a:pt x="40102188" y="1573108"/>
                  </a:cubicBezTo>
                  <a:lnTo>
                    <a:pt x="40168085" y="1579070"/>
                  </a:lnTo>
                  <a:close/>
                </a:path>
              </a:pathLst>
            </a:custGeom>
            <a:gradFill rotWithShape="true">
              <a:gsLst>
                <a:gs pos="0">
                  <a:srgbClr val="5695E7">
                    <a:alpha val="100000"/>
                  </a:srgbClr>
                </a:gs>
                <a:gs pos="73000">
                  <a:srgbClr val="0C5ED3">
                    <a:alpha val="100000"/>
                  </a:srgbClr>
                </a:gs>
              </a:gsLst>
              <a:lin ang="10800000"/>
            </a:gradFill>
          </p:spPr>
        </p:sp>
      </p:grpSp>
      <p:grpSp>
        <p:nvGrpSpPr>
          <p:cNvPr name="Group 10" id="10"/>
          <p:cNvGrpSpPr/>
          <p:nvPr/>
        </p:nvGrpSpPr>
        <p:grpSpPr>
          <a:xfrm rot="0">
            <a:off x="257226" y="2886964"/>
            <a:ext cx="4444352" cy="2937572"/>
            <a:chOff x="0" y="0"/>
            <a:chExt cx="5925803" cy="3916762"/>
          </a:xfrm>
        </p:grpSpPr>
        <p:sp>
          <p:nvSpPr>
            <p:cNvPr name="TextBox 11" id="11"/>
            <p:cNvSpPr txBox="true"/>
            <p:nvPr/>
          </p:nvSpPr>
          <p:spPr>
            <a:xfrm rot="0">
              <a:off x="1803097" y="3240487"/>
              <a:ext cx="2507789" cy="676275"/>
            </a:xfrm>
            <a:prstGeom prst="rect">
              <a:avLst/>
            </a:prstGeom>
          </p:spPr>
          <p:txBody>
            <a:bodyPr anchor="t" rtlCol="false" tIns="0" lIns="0" bIns="0" rIns="0">
              <a:spAutoFit/>
            </a:bodyPr>
            <a:lstStyle/>
            <a:p>
              <a:pPr algn="ctr">
                <a:lnSpc>
                  <a:spcPts val="4200"/>
                </a:lnSpc>
                <a:spcBef>
                  <a:spcPct val="0"/>
                </a:spcBef>
              </a:pPr>
              <a:r>
                <a:rPr lang="en-US" b="true" sz="3000">
                  <a:solidFill>
                    <a:srgbClr val="0C5ED3"/>
                  </a:solidFill>
                  <a:latin typeface="Aileron Bold"/>
                  <a:ea typeface="Aileron Bold"/>
                  <a:cs typeface="Aileron Bold"/>
                  <a:sym typeface="Aileron Bold"/>
                </a:rPr>
                <a:t>Sécurité</a:t>
              </a:r>
            </a:p>
          </p:txBody>
        </p:sp>
        <p:sp>
          <p:nvSpPr>
            <p:cNvPr name="Freeform 12" id="12"/>
            <p:cNvSpPr/>
            <p:nvPr/>
          </p:nvSpPr>
          <p:spPr>
            <a:xfrm flipH="false" flipV="false" rot="0">
              <a:off x="0" y="0"/>
              <a:ext cx="5925803" cy="3322087"/>
            </a:xfrm>
            <a:custGeom>
              <a:avLst/>
              <a:gdLst/>
              <a:ahLst/>
              <a:cxnLst/>
              <a:rect r="r" b="b" t="t" l="l"/>
              <a:pathLst>
                <a:path h="3322087" w="5925803">
                  <a:moveTo>
                    <a:pt x="0" y="0"/>
                  </a:moveTo>
                  <a:lnTo>
                    <a:pt x="5925803" y="0"/>
                  </a:lnTo>
                  <a:lnTo>
                    <a:pt x="5925803" y="3322087"/>
                  </a:lnTo>
                  <a:lnTo>
                    <a:pt x="0" y="3322087"/>
                  </a:lnTo>
                  <a:lnTo>
                    <a:pt x="0" y="0"/>
                  </a:lnTo>
                  <a:close/>
                </a:path>
              </a:pathLst>
            </a:custGeom>
            <a:blipFill>
              <a:blip r:embed="rId4"/>
              <a:stretch>
                <a:fillRect l="0" t="-58533" r="0" b="-19842"/>
              </a:stretch>
            </a:blipFill>
          </p:spPr>
        </p:sp>
      </p:grpSp>
      <p:grpSp>
        <p:nvGrpSpPr>
          <p:cNvPr name="Group 13" id="13"/>
          <p:cNvGrpSpPr/>
          <p:nvPr/>
        </p:nvGrpSpPr>
        <p:grpSpPr>
          <a:xfrm rot="0">
            <a:off x="13849299" y="2858552"/>
            <a:ext cx="4049167" cy="3284840"/>
            <a:chOff x="0" y="0"/>
            <a:chExt cx="5398889" cy="4379787"/>
          </a:xfrm>
        </p:grpSpPr>
        <p:sp>
          <p:nvSpPr>
            <p:cNvPr name="TextBox 14" id="14"/>
            <p:cNvSpPr txBox="true"/>
            <p:nvPr/>
          </p:nvSpPr>
          <p:spPr>
            <a:xfrm rot="0">
              <a:off x="0" y="3725737"/>
              <a:ext cx="5398889" cy="654050"/>
            </a:xfrm>
            <a:prstGeom prst="rect">
              <a:avLst/>
            </a:prstGeom>
          </p:spPr>
          <p:txBody>
            <a:bodyPr anchor="t" rtlCol="false" tIns="0" lIns="0" bIns="0" rIns="0">
              <a:spAutoFit/>
            </a:bodyPr>
            <a:lstStyle/>
            <a:p>
              <a:pPr algn="ctr">
                <a:lnSpc>
                  <a:spcPts val="4199"/>
                </a:lnSpc>
                <a:spcBef>
                  <a:spcPct val="0"/>
                </a:spcBef>
              </a:pPr>
              <a:r>
                <a:rPr lang="en-US" b="true" sz="2999">
                  <a:solidFill>
                    <a:srgbClr val="0C5ED3"/>
                  </a:solidFill>
                  <a:latin typeface="Aileron Bold"/>
                  <a:ea typeface="Aileron Bold"/>
                  <a:cs typeface="Aileron Bold"/>
                  <a:sym typeface="Aileron Bold"/>
                </a:rPr>
                <a:t>Disponibilité</a:t>
              </a:r>
            </a:p>
          </p:txBody>
        </p:sp>
        <p:sp>
          <p:nvSpPr>
            <p:cNvPr name="Freeform 15" id="15"/>
            <p:cNvSpPr/>
            <p:nvPr/>
          </p:nvSpPr>
          <p:spPr>
            <a:xfrm flipH="false" flipV="false" rot="0">
              <a:off x="1091632" y="0"/>
              <a:ext cx="3441936" cy="3592678"/>
            </a:xfrm>
            <a:custGeom>
              <a:avLst/>
              <a:gdLst/>
              <a:ahLst/>
              <a:cxnLst/>
              <a:rect r="r" b="b" t="t" l="l"/>
              <a:pathLst>
                <a:path h="3592678" w="3441936">
                  <a:moveTo>
                    <a:pt x="0" y="0"/>
                  </a:moveTo>
                  <a:lnTo>
                    <a:pt x="3441936" y="0"/>
                  </a:lnTo>
                  <a:lnTo>
                    <a:pt x="3441936" y="3592678"/>
                  </a:lnTo>
                  <a:lnTo>
                    <a:pt x="0" y="3592678"/>
                  </a:lnTo>
                  <a:lnTo>
                    <a:pt x="0" y="0"/>
                  </a:lnTo>
                  <a:close/>
                </a:path>
              </a:pathLst>
            </a:custGeom>
            <a:blipFill>
              <a:blip r:embed="rId5"/>
              <a:stretch>
                <a:fillRect l="0" t="0" r="0" b="0"/>
              </a:stretch>
            </a:blipFill>
          </p:spPr>
        </p:sp>
      </p:grpSp>
      <p:grpSp>
        <p:nvGrpSpPr>
          <p:cNvPr name="Group 16" id="16"/>
          <p:cNvGrpSpPr/>
          <p:nvPr/>
        </p:nvGrpSpPr>
        <p:grpSpPr>
          <a:xfrm rot="0">
            <a:off x="10220523" y="5611933"/>
            <a:ext cx="5841910" cy="3528566"/>
            <a:chOff x="0" y="0"/>
            <a:chExt cx="7789214" cy="4704754"/>
          </a:xfrm>
        </p:grpSpPr>
        <p:sp>
          <p:nvSpPr>
            <p:cNvPr name="Freeform 17" id="17"/>
            <p:cNvSpPr/>
            <p:nvPr/>
          </p:nvSpPr>
          <p:spPr>
            <a:xfrm flipH="false" flipV="false" rot="0">
              <a:off x="1356807" y="0"/>
              <a:ext cx="4418477" cy="4418477"/>
            </a:xfrm>
            <a:custGeom>
              <a:avLst/>
              <a:gdLst/>
              <a:ahLst/>
              <a:cxnLst/>
              <a:rect r="r" b="b" t="t" l="l"/>
              <a:pathLst>
                <a:path h="4418477" w="4418477">
                  <a:moveTo>
                    <a:pt x="0" y="0"/>
                  </a:moveTo>
                  <a:lnTo>
                    <a:pt x="4418476" y="0"/>
                  </a:lnTo>
                  <a:lnTo>
                    <a:pt x="4418476" y="4418477"/>
                  </a:lnTo>
                  <a:lnTo>
                    <a:pt x="0" y="4418477"/>
                  </a:lnTo>
                  <a:lnTo>
                    <a:pt x="0" y="0"/>
                  </a:lnTo>
                  <a:close/>
                </a:path>
              </a:pathLst>
            </a:custGeom>
            <a:blipFill>
              <a:blip r:embed="rId6"/>
              <a:stretch>
                <a:fillRect l="0" t="0" r="0" b="0"/>
              </a:stretch>
            </a:blipFill>
          </p:spPr>
        </p:sp>
        <p:sp>
          <p:nvSpPr>
            <p:cNvPr name="TextBox 18" id="18"/>
            <p:cNvSpPr txBox="true"/>
            <p:nvPr/>
          </p:nvSpPr>
          <p:spPr>
            <a:xfrm rot="0">
              <a:off x="0" y="4028479"/>
              <a:ext cx="7789214" cy="676275"/>
            </a:xfrm>
            <a:prstGeom prst="rect">
              <a:avLst/>
            </a:prstGeom>
          </p:spPr>
          <p:txBody>
            <a:bodyPr anchor="t" rtlCol="false" tIns="0" lIns="0" bIns="0" rIns="0">
              <a:spAutoFit/>
            </a:bodyPr>
            <a:lstStyle/>
            <a:p>
              <a:pPr algn="ctr">
                <a:lnSpc>
                  <a:spcPts val="4200"/>
                </a:lnSpc>
                <a:spcBef>
                  <a:spcPct val="0"/>
                </a:spcBef>
              </a:pPr>
              <a:r>
                <a:rPr lang="en-US" b="true" sz="3000">
                  <a:solidFill>
                    <a:srgbClr val="0C5ED3"/>
                  </a:solidFill>
                  <a:latin typeface="Aileron Bold"/>
                  <a:ea typeface="Aileron Bold"/>
                  <a:cs typeface="Aileron Bold"/>
                  <a:sym typeface="Aileron Bold"/>
                </a:rPr>
                <a:t>Scalabilité</a:t>
              </a:r>
            </a:p>
          </p:txBody>
        </p:sp>
      </p:grpSp>
      <p:grpSp>
        <p:nvGrpSpPr>
          <p:cNvPr name="Group 19" id="19"/>
          <p:cNvGrpSpPr/>
          <p:nvPr/>
        </p:nvGrpSpPr>
        <p:grpSpPr>
          <a:xfrm rot="0">
            <a:off x="6750420" y="2950230"/>
            <a:ext cx="4787161" cy="3107438"/>
            <a:chOff x="0" y="0"/>
            <a:chExt cx="6382881" cy="4143250"/>
          </a:xfrm>
        </p:grpSpPr>
        <p:sp>
          <p:nvSpPr>
            <p:cNvPr name="Freeform 20" id="20"/>
            <p:cNvSpPr/>
            <p:nvPr/>
          </p:nvSpPr>
          <p:spPr>
            <a:xfrm flipH="false" flipV="false" rot="0">
              <a:off x="860451" y="0"/>
              <a:ext cx="4661980" cy="3405724"/>
            </a:xfrm>
            <a:custGeom>
              <a:avLst/>
              <a:gdLst/>
              <a:ahLst/>
              <a:cxnLst/>
              <a:rect r="r" b="b" t="t" l="l"/>
              <a:pathLst>
                <a:path h="3405724" w="4661980">
                  <a:moveTo>
                    <a:pt x="0" y="0"/>
                  </a:moveTo>
                  <a:lnTo>
                    <a:pt x="4661979" y="0"/>
                  </a:lnTo>
                  <a:lnTo>
                    <a:pt x="4661979" y="3405724"/>
                  </a:lnTo>
                  <a:lnTo>
                    <a:pt x="0" y="3405724"/>
                  </a:lnTo>
                  <a:lnTo>
                    <a:pt x="0" y="0"/>
                  </a:lnTo>
                  <a:close/>
                </a:path>
              </a:pathLst>
            </a:custGeom>
            <a:blipFill>
              <a:blip r:embed="rId7"/>
              <a:stretch>
                <a:fillRect l="0" t="-19506" r="0" b="-17379"/>
              </a:stretch>
            </a:blipFill>
          </p:spPr>
        </p:sp>
        <p:sp>
          <p:nvSpPr>
            <p:cNvPr name="TextBox 21" id="21"/>
            <p:cNvSpPr txBox="true"/>
            <p:nvPr/>
          </p:nvSpPr>
          <p:spPr>
            <a:xfrm rot="0">
              <a:off x="0" y="3489200"/>
              <a:ext cx="6382881" cy="654050"/>
            </a:xfrm>
            <a:prstGeom prst="rect">
              <a:avLst/>
            </a:prstGeom>
          </p:spPr>
          <p:txBody>
            <a:bodyPr anchor="t" rtlCol="false" tIns="0" lIns="0" bIns="0" rIns="0">
              <a:spAutoFit/>
            </a:bodyPr>
            <a:lstStyle/>
            <a:p>
              <a:pPr algn="ctr">
                <a:lnSpc>
                  <a:spcPts val="4199"/>
                </a:lnSpc>
                <a:spcBef>
                  <a:spcPct val="0"/>
                </a:spcBef>
              </a:pPr>
              <a:r>
                <a:rPr lang="en-US" b="true" sz="2999">
                  <a:solidFill>
                    <a:srgbClr val="0C5ED3"/>
                  </a:solidFill>
                  <a:latin typeface="Aileron Bold"/>
                  <a:ea typeface="Aileron Bold"/>
                  <a:cs typeface="Aileron Bold"/>
                  <a:sym typeface="Aileron Bold"/>
                </a:rPr>
                <a:t>Fiabilité</a:t>
              </a:r>
            </a:p>
          </p:txBody>
        </p:sp>
      </p:grpSp>
      <p:grpSp>
        <p:nvGrpSpPr>
          <p:cNvPr name="Group 22" id="22"/>
          <p:cNvGrpSpPr/>
          <p:nvPr/>
        </p:nvGrpSpPr>
        <p:grpSpPr>
          <a:xfrm rot="0">
            <a:off x="4279083" y="5611933"/>
            <a:ext cx="2471337" cy="3429711"/>
            <a:chOff x="0" y="0"/>
            <a:chExt cx="3295116" cy="4572947"/>
          </a:xfrm>
        </p:grpSpPr>
        <p:sp>
          <p:nvSpPr>
            <p:cNvPr name="Freeform 23" id="23"/>
            <p:cNvSpPr/>
            <p:nvPr/>
          </p:nvSpPr>
          <p:spPr>
            <a:xfrm flipH="false" flipV="false" rot="0">
              <a:off x="0" y="0"/>
              <a:ext cx="3295116" cy="3658547"/>
            </a:xfrm>
            <a:custGeom>
              <a:avLst/>
              <a:gdLst/>
              <a:ahLst/>
              <a:cxnLst/>
              <a:rect r="r" b="b" t="t" l="l"/>
              <a:pathLst>
                <a:path h="3658547" w="3295116">
                  <a:moveTo>
                    <a:pt x="0" y="0"/>
                  </a:moveTo>
                  <a:lnTo>
                    <a:pt x="3295116" y="0"/>
                  </a:lnTo>
                  <a:lnTo>
                    <a:pt x="3295116" y="3658547"/>
                  </a:lnTo>
                  <a:lnTo>
                    <a:pt x="0" y="3658547"/>
                  </a:lnTo>
                  <a:lnTo>
                    <a:pt x="0" y="0"/>
                  </a:lnTo>
                  <a:close/>
                </a:path>
              </a:pathLst>
            </a:custGeom>
            <a:blipFill>
              <a:blip r:embed="rId8"/>
              <a:stretch>
                <a:fillRect l="0" t="0" r="0" b="0"/>
              </a:stretch>
            </a:blipFill>
          </p:spPr>
        </p:sp>
        <p:sp>
          <p:nvSpPr>
            <p:cNvPr name="TextBox 24" id="24"/>
            <p:cNvSpPr txBox="true"/>
            <p:nvPr/>
          </p:nvSpPr>
          <p:spPr>
            <a:xfrm rot="0">
              <a:off x="141476" y="3896672"/>
              <a:ext cx="3153640" cy="676275"/>
            </a:xfrm>
            <a:prstGeom prst="rect">
              <a:avLst/>
            </a:prstGeom>
          </p:spPr>
          <p:txBody>
            <a:bodyPr anchor="t" rtlCol="false" tIns="0" lIns="0" bIns="0" rIns="0">
              <a:spAutoFit/>
            </a:bodyPr>
            <a:lstStyle/>
            <a:p>
              <a:pPr algn="ctr">
                <a:lnSpc>
                  <a:spcPts val="4200"/>
                </a:lnSpc>
                <a:spcBef>
                  <a:spcPct val="0"/>
                </a:spcBef>
              </a:pPr>
              <a:r>
                <a:rPr lang="en-US" b="true" sz="3000">
                  <a:solidFill>
                    <a:srgbClr val="0C5ED3"/>
                  </a:solidFill>
                  <a:latin typeface="Aileron Bold"/>
                  <a:ea typeface="Aileron Bold"/>
                  <a:cs typeface="Aileron Bold"/>
                  <a:sym typeface="Aileron Bold"/>
                </a:rPr>
                <a:t>Convivialité</a:t>
              </a:r>
            </a:p>
          </p:txBody>
        </p:sp>
      </p:grpSp>
      <p:sp>
        <p:nvSpPr>
          <p:cNvPr name="TextBox 25" id="25"/>
          <p:cNvSpPr txBox="true"/>
          <p:nvPr/>
        </p:nvSpPr>
        <p:spPr>
          <a:xfrm rot="0">
            <a:off x="17267565" y="8943664"/>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14</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414118" y="497461"/>
            <a:ext cx="13459764" cy="733425"/>
          </a:xfrm>
          <a:prstGeom prst="rect">
            <a:avLst/>
          </a:prstGeom>
        </p:spPr>
        <p:txBody>
          <a:bodyPr anchor="t" rtlCol="false" tIns="0" lIns="0" bIns="0" rIns="0">
            <a:spAutoFit/>
          </a:bodyPr>
          <a:lstStyle/>
          <a:p>
            <a:pPr algn="ctr">
              <a:lnSpc>
                <a:spcPts val="5760"/>
              </a:lnSpc>
            </a:pPr>
            <a:r>
              <a:rPr lang="en-US" sz="4800" b="true">
                <a:solidFill>
                  <a:srgbClr val="123586"/>
                </a:solidFill>
                <a:latin typeface="Eastman Grotesque Bold"/>
                <a:ea typeface="Eastman Grotesque Bold"/>
                <a:cs typeface="Eastman Grotesque Bold"/>
                <a:sym typeface="Eastman Grotesque Bold"/>
              </a:rPr>
              <a:t>Diagramme de cas d’utilisation global</a:t>
            </a:r>
          </a:p>
        </p:txBody>
      </p:sp>
      <p:sp>
        <p:nvSpPr>
          <p:cNvPr name="Freeform 3" id="3"/>
          <p:cNvSpPr/>
          <p:nvPr/>
        </p:nvSpPr>
        <p:spPr>
          <a:xfrm flipH="false" flipV="true" rot="0">
            <a:off x="-3292333" y="-1627107"/>
            <a:ext cx="7224411" cy="8412706"/>
          </a:xfrm>
          <a:custGeom>
            <a:avLst/>
            <a:gdLst/>
            <a:ahLst/>
            <a:cxnLst/>
            <a:rect r="r" b="b" t="t" l="l"/>
            <a:pathLst>
              <a:path h="8412706" w="7224411">
                <a:moveTo>
                  <a:pt x="0" y="8412706"/>
                </a:moveTo>
                <a:lnTo>
                  <a:pt x="7224411" y="8412706"/>
                </a:lnTo>
                <a:lnTo>
                  <a:pt x="7224411" y="0"/>
                </a:lnTo>
                <a:lnTo>
                  <a:pt x="0" y="0"/>
                </a:lnTo>
                <a:lnTo>
                  <a:pt x="0"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true" flipV="true" rot="0">
            <a:off x="14564422" y="-1729265"/>
            <a:ext cx="7224411" cy="8412706"/>
          </a:xfrm>
          <a:custGeom>
            <a:avLst/>
            <a:gdLst/>
            <a:ahLst/>
            <a:cxnLst/>
            <a:rect r="r" b="b" t="t" l="l"/>
            <a:pathLst>
              <a:path h="8412706" w="7224411">
                <a:moveTo>
                  <a:pt x="7224412" y="8412707"/>
                </a:moveTo>
                <a:lnTo>
                  <a:pt x="0" y="8412707"/>
                </a:lnTo>
                <a:lnTo>
                  <a:pt x="0" y="0"/>
                </a:lnTo>
                <a:lnTo>
                  <a:pt x="7224412" y="0"/>
                </a:lnTo>
                <a:lnTo>
                  <a:pt x="7224412" y="8412707"/>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0" y="9754891"/>
            <a:ext cx="18288000" cy="532109"/>
            <a:chOff x="0" y="0"/>
            <a:chExt cx="4816593" cy="140144"/>
          </a:xfrm>
        </p:grpSpPr>
        <p:sp>
          <p:nvSpPr>
            <p:cNvPr name="Freeform 6" id="6"/>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517DED"/>
            </a:solidFill>
          </p:spPr>
        </p:sp>
        <p:sp>
          <p:nvSpPr>
            <p:cNvPr name="TextBox 7" id="7"/>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false" flipV="false" rot="0">
            <a:off x="2647463" y="1490068"/>
            <a:ext cx="12993075" cy="8592405"/>
          </a:xfrm>
          <a:custGeom>
            <a:avLst/>
            <a:gdLst/>
            <a:ahLst/>
            <a:cxnLst/>
            <a:rect r="r" b="b" t="t" l="l"/>
            <a:pathLst>
              <a:path h="8592405" w="12993075">
                <a:moveTo>
                  <a:pt x="0" y="0"/>
                </a:moveTo>
                <a:lnTo>
                  <a:pt x="12993074" y="0"/>
                </a:lnTo>
                <a:lnTo>
                  <a:pt x="12993074" y="8592405"/>
                </a:lnTo>
                <a:lnTo>
                  <a:pt x="0" y="8592405"/>
                </a:lnTo>
                <a:lnTo>
                  <a:pt x="0" y="0"/>
                </a:lnTo>
                <a:close/>
              </a:path>
            </a:pathLst>
          </a:custGeom>
          <a:blipFill>
            <a:blip r:embed="rId4"/>
            <a:stretch>
              <a:fillRect l="0" t="0" r="0" b="0"/>
            </a:stretch>
          </a:blipFill>
        </p:spPr>
      </p:sp>
      <p:sp>
        <p:nvSpPr>
          <p:cNvPr name="TextBox 9" id="9"/>
          <p:cNvSpPr txBox="true"/>
          <p:nvPr/>
        </p:nvSpPr>
        <p:spPr>
          <a:xfrm rot="0">
            <a:off x="17267565" y="9163720"/>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15</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14613" y="569470"/>
            <a:ext cx="13459764" cy="800100"/>
          </a:xfrm>
          <a:prstGeom prst="rect">
            <a:avLst/>
          </a:prstGeom>
        </p:spPr>
        <p:txBody>
          <a:bodyPr anchor="t" rtlCol="false" tIns="0" lIns="0" bIns="0" rIns="0">
            <a:spAutoFit/>
          </a:bodyPr>
          <a:lstStyle/>
          <a:p>
            <a:pPr algn="ctr">
              <a:lnSpc>
                <a:spcPts val="6240"/>
              </a:lnSpc>
            </a:pPr>
            <a:r>
              <a:rPr lang="en-US" sz="5200" b="true">
                <a:solidFill>
                  <a:srgbClr val="123586"/>
                </a:solidFill>
                <a:latin typeface="Eastman Grotesque Bold"/>
                <a:ea typeface="Eastman Grotesque Bold"/>
                <a:cs typeface="Eastman Grotesque Bold"/>
                <a:sym typeface="Eastman Grotesque Bold"/>
              </a:rPr>
              <a:t>Planification du projet</a:t>
            </a:r>
          </a:p>
        </p:txBody>
      </p:sp>
      <p:sp>
        <p:nvSpPr>
          <p:cNvPr name="Freeform 3" id="3"/>
          <p:cNvSpPr/>
          <p:nvPr/>
        </p:nvSpPr>
        <p:spPr>
          <a:xfrm flipH="false" flipV="true" rot="0">
            <a:off x="-4211901" y="-2128163"/>
            <a:ext cx="7224411" cy="8412706"/>
          </a:xfrm>
          <a:custGeom>
            <a:avLst/>
            <a:gdLst/>
            <a:ahLst/>
            <a:cxnLst/>
            <a:rect r="r" b="b" t="t" l="l"/>
            <a:pathLst>
              <a:path h="8412706" w="7224411">
                <a:moveTo>
                  <a:pt x="0" y="8412706"/>
                </a:moveTo>
                <a:lnTo>
                  <a:pt x="7224411" y="8412706"/>
                </a:lnTo>
                <a:lnTo>
                  <a:pt x="7224411" y="0"/>
                </a:lnTo>
                <a:lnTo>
                  <a:pt x="0" y="0"/>
                </a:lnTo>
                <a:lnTo>
                  <a:pt x="0"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true" flipV="true" rot="0">
            <a:off x="15172002" y="-2767486"/>
            <a:ext cx="7224411" cy="8412706"/>
          </a:xfrm>
          <a:custGeom>
            <a:avLst/>
            <a:gdLst/>
            <a:ahLst/>
            <a:cxnLst/>
            <a:rect r="r" b="b" t="t" l="l"/>
            <a:pathLst>
              <a:path h="8412706" w="7224411">
                <a:moveTo>
                  <a:pt x="7224412" y="8412706"/>
                </a:moveTo>
                <a:lnTo>
                  <a:pt x="0" y="8412706"/>
                </a:lnTo>
                <a:lnTo>
                  <a:pt x="0" y="0"/>
                </a:lnTo>
                <a:lnTo>
                  <a:pt x="7224412" y="0"/>
                </a:lnTo>
                <a:lnTo>
                  <a:pt x="7224412"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0" y="9754891"/>
            <a:ext cx="18288000" cy="532109"/>
            <a:chOff x="0" y="0"/>
            <a:chExt cx="4816593" cy="140144"/>
          </a:xfrm>
        </p:grpSpPr>
        <p:sp>
          <p:nvSpPr>
            <p:cNvPr name="Freeform 6" id="6"/>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517DED"/>
            </a:solidFill>
          </p:spPr>
        </p:sp>
        <p:sp>
          <p:nvSpPr>
            <p:cNvPr name="TextBox 7" id="7"/>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grpSp>
        <p:nvGrpSpPr>
          <p:cNvPr name="Group 8" id="8"/>
          <p:cNvGrpSpPr/>
          <p:nvPr/>
        </p:nvGrpSpPr>
        <p:grpSpPr>
          <a:xfrm rot="0">
            <a:off x="1295671" y="1741045"/>
            <a:ext cx="6266762" cy="1073151"/>
            <a:chOff x="0" y="0"/>
            <a:chExt cx="8355682" cy="1430868"/>
          </a:xfrm>
        </p:grpSpPr>
        <p:grpSp>
          <p:nvGrpSpPr>
            <p:cNvPr name="Group 9" id="9"/>
            <p:cNvGrpSpPr/>
            <p:nvPr/>
          </p:nvGrpSpPr>
          <p:grpSpPr>
            <a:xfrm rot="0">
              <a:off x="0" y="0"/>
              <a:ext cx="8355682" cy="1430868"/>
              <a:chOff x="0" y="0"/>
              <a:chExt cx="1650505" cy="282641"/>
            </a:xfrm>
          </p:grpSpPr>
          <p:sp>
            <p:nvSpPr>
              <p:cNvPr name="Freeform 10" id="10"/>
              <p:cNvSpPr/>
              <p:nvPr/>
            </p:nvSpPr>
            <p:spPr>
              <a:xfrm flipH="false" flipV="false" rot="0">
                <a:off x="0" y="0"/>
                <a:ext cx="1650505" cy="282641"/>
              </a:xfrm>
              <a:custGeom>
                <a:avLst/>
                <a:gdLst/>
                <a:ahLst/>
                <a:cxnLst/>
                <a:rect r="r" b="b" t="t" l="l"/>
                <a:pathLst>
                  <a:path h="282641" w="1650505">
                    <a:moveTo>
                      <a:pt x="1447305" y="0"/>
                    </a:moveTo>
                    <a:lnTo>
                      <a:pt x="203200" y="0"/>
                    </a:lnTo>
                    <a:lnTo>
                      <a:pt x="0" y="141320"/>
                    </a:lnTo>
                    <a:lnTo>
                      <a:pt x="203200" y="282641"/>
                    </a:lnTo>
                    <a:lnTo>
                      <a:pt x="1447305" y="282641"/>
                    </a:lnTo>
                    <a:lnTo>
                      <a:pt x="1650505" y="141320"/>
                    </a:lnTo>
                    <a:lnTo>
                      <a:pt x="1447305" y="0"/>
                    </a:lnTo>
                    <a:close/>
                  </a:path>
                </a:pathLst>
              </a:custGeom>
              <a:solidFill>
                <a:srgbClr val="5884F3"/>
              </a:solidFill>
            </p:spPr>
          </p:sp>
          <p:sp>
            <p:nvSpPr>
              <p:cNvPr name="TextBox 11" id="11"/>
              <p:cNvSpPr txBox="true"/>
              <p:nvPr/>
            </p:nvSpPr>
            <p:spPr>
              <a:xfrm>
                <a:off x="152400" y="-57150"/>
                <a:ext cx="1345705" cy="339791"/>
              </a:xfrm>
              <a:prstGeom prst="rect">
                <a:avLst/>
              </a:prstGeom>
            </p:spPr>
            <p:txBody>
              <a:bodyPr anchor="ctr" rtlCol="false" tIns="50800" lIns="50800" bIns="50800" rIns="50800"/>
              <a:lstStyle/>
              <a:p>
                <a:pPr algn="ctr">
                  <a:lnSpc>
                    <a:spcPts val="3639"/>
                  </a:lnSpc>
                </a:pPr>
              </a:p>
            </p:txBody>
          </p:sp>
        </p:grpSp>
        <p:sp>
          <p:nvSpPr>
            <p:cNvPr name="TextBox 12" id="12"/>
            <p:cNvSpPr txBox="true"/>
            <p:nvPr/>
          </p:nvSpPr>
          <p:spPr>
            <a:xfrm rot="0">
              <a:off x="2115863" y="189758"/>
              <a:ext cx="4114800" cy="880536"/>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Aileron Bold"/>
                  <a:ea typeface="Aileron Bold"/>
                  <a:cs typeface="Aileron Bold"/>
                  <a:sym typeface="Aileron Bold"/>
                </a:rPr>
                <a:t>Release 1  </a:t>
              </a:r>
            </a:p>
          </p:txBody>
        </p:sp>
      </p:grpSp>
      <p:grpSp>
        <p:nvGrpSpPr>
          <p:cNvPr name="Group 13" id="13"/>
          <p:cNvGrpSpPr/>
          <p:nvPr/>
        </p:nvGrpSpPr>
        <p:grpSpPr>
          <a:xfrm rot="0">
            <a:off x="9965920" y="1741045"/>
            <a:ext cx="6266762" cy="1073151"/>
            <a:chOff x="0" y="0"/>
            <a:chExt cx="8355682" cy="1430868"/>
          </a:xfrm>
        </p:grpSpPr>
        <p:grpSp>
          <p:nvGrpSpPr>
            <p:cNvPr name="Group 14" id="14"/>
            <p:cNvGrpSpPr/>
            <p:nvPr/>
          </p:nvGrpSpPr>
          <p:grpSpPr>
            <a:xfrm rot="0">
              <a:off x="0" y="0"/>
              <a:ext cx="8355682" cy="1430868"/>
              <a:chOff x="0" y="0"/>
              <a:chExt cx="1650505" cy="282641"/>
            </a:xfrm>
          </p:grpSpPr>
          <p:sp>
            <p:nvSpPr>
              <p:cNvPr name="Freeform 15" id="15"/>
              <p:cNvSpPr/>
              <p:nvPr/>
            </p:nvSpPr>
            <p:spPr>
              <a:xfrm flipH="false" flipV="false" rot="0">
                <a:off x="0" y="0"/>
                <a:ext cx="1650505" cy="282641"/>
              </a:xfrm>
              <a:custGeom>
                <a:avLst/>
                <a:gdLst/>
                <a:ahLst/>
                <a:cxnLst/>
                <a:rect r="r" b="b" t="t" l="l"/>
                <a:pathLst>
                  <a:path h="282641" w="1650505">
                    <a:moveTo>
                      <a:pt x="1447305" y="0"/>
                    </a:moveTo>
                    <a:lnTo>
                      <a:pt x="203200" y="0"/>
                    </a:lnTo>
                    <a:lnTo>
                      <a:pt x="0" y="141320"/>
                    </a:lnTo>
                    <a:lnTo>
                      <a:pt x="203200" y="282641"/>
                    </a:lnTo>
                    <a:lnTo>
                      <a:pt x="1447305" y="282641"/>
                    </a:lnTo>
                    <a:lnTo>
                      <a:pt x="1650505" y="141320"/>
                    </a:lnTo>
                    <a:lnTo>
                      <a:pt x="1447305" y="0"/>
                    </a:lnTo>
                    <a:close/>
                  </a:path>
                </a:pathLst>
              </a:custGeom>
              <a:solidFill>
                <a:srgbClr val="5884F3"/>
              </a:solidFill>
            </p:spPr>
          </p:sp>
          <p:sp>
            <p:nvSpPr>
              <p:cNvPr name="TextBox 16" id="16"/>
              <p:cNvSpPr txBox="true"/>
              <p:nvPr/>
            </p:nvSpPr>
            <p:spPr>
              <a:xfrm>
                <a:off x="152400" y="-57150"/>
                <a:ext cx="1345705" cy="339791"/>
              </a:xfrm>
              <a:prstGeom prst="rect">
                <a:avLst/>
              </a:prstGeom>
            </p:spPr>
            <p:txBody>
              <a:bodyPr anchor="ctr" rtlCol="false" tIns="50800" lIns="50800" bIns="50800" rIns="50800"/>
              <a:lstStyle/>
              <a:p>
                <a:pPr algn="ctr">
                  <a:lnSpc>
                    <a:spcPts val="3639"/>
                  </a:lnSpc>
                </a:pPr>
              </a:p>
            </p:txBody>
          </p:sp>
        </p:grpSp>
        <p:sp>
          <p:nvSpPr>
            <p:cNvPr name="TextBox 17" id="17"/>
            <p:cNvSpPr txBox="true"/>
            <p:nvPr/>
          </p:nvSpPr>
          <p:spPr>
            <a:xfrm rot="0">
              <a:off x="2115863" y="189758"/>
              <a:ext cx="4114800" cy="880536"/>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Aileron Bold"/>
                  <a:ea typeface="Aileron Bold"/>
                  <a:cs typeface="Aileron Bold"/>
                  <a:sym typeface="Aileron Bold"/>
                </a:rPr>
                <a:t>Release 2</a:t>
              </a:r>
            </a:p>
          </p:txBody>
        </p:sp>
      </p:grpSp>
      <p:grpSp>
        <p:nvGrpSpPr>
          <p:cNvPr name="Group 18" id="18"/>
          <p:cNvGrpSpPr/>
          <p:nvPr/>
        </p:nvGrpSpPr>
        <p:grpSpPr>
          <a:xfrm rot="0">
            <a:off x="1815109" y="3105733"/>
            <a:ext cx="6927627" cy="2612228"/>
            <a:chOff x="0" y="0"/>
            <a:chExt cx="9236836" cy="3482971"/>
          </a:xfrm>
        </p:grpSpPr>
        <p:sp>
          <p:nvSpPr>
            <p:cNvPr name="Freeform 19" id="19"/>
            <p:cNvSpPr/>
            <p:nvPr/>
          </p:nvSpPr>
          <p:spPr>
            <a:xfrm flipH="false" flipV="false" rot="0">
              <a:off x="0" y="0"/>
              <a:ext cx="798679" cy="814059"/>
            </a:xfrm>
            <a:custGeom>
              <a:avLst/>
              <a:gdLst/>
              <a:ahLst/>
              <a:cxnLst/>
              <a:rect r="r" b="b" t="t" l="l"/>
              <a:pathLst>
                <a:path h="814059" w="798679">
                  <a:moveTo>
                    <a:pt x="0" y="0"/>
                  </a:moveTo>
                  <a:lnTo>
                    <a:pt x="798679" y="0"/>
                  </a:lnTo>
                  <a:lnTo>
                    <a:pt x="798679" y="814059"/>
                  </a:lnTo>
                  <a:lnTo>
                    <a:pt x="0" y="81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272936" y="45079"/>
              <a:ext cx="2398117" cy="666750"/>
            </a:xfrm>
            <a:prstGeom prst="rect">
              <a:avLst/>
            </a:prstGeom>
          </p:spPr>
          <p:txBody>
            <a:bodyPr anchor="t" rtlCol="false" tIns="0" lIns="0" bIns="0" rIns="0">
              <a:spAutoFit/>
            </a:bodyPr>
            <a:lstStyle/>
            <a:p>
              <a:pPr algn="ctr">
                <a:lnSpc>
                  <a:spcPts val="4200"/>
                </a:lnSpc>
                <a:spcBef>
                  <a:spcPct val="0"/>
                </a:spcBef>
              </a:pPr>
              <a:r>
                <a:rPr lang="en-US" b="true" sz="3000">
                  <a:solidFill>
                    <a:srgbClr val="5884F3"/>
                  </a:solidFill>
                  <a:latin typeface="Open Sans 1 Bold"/>
                  <a:ea typeface="Open Sans 1 Bold"/>
                  <a:cs typeface="Open Sans 1 Bold"/>
                  <a:sym typeface="Open Sans 1 Bold"/>
                </a:rPr>
                <a:t>Sprint 1.1</a:t>
              </a:r>
            </a:p>
          </p:txBody>
        </p:sp>
        <p:sp>
          <p:nvSpPr>
            <p:cNvPr name="TextBox 21" id="21"/>
            <p:cNvSpPr txBox="true"/>
            <p:nvPr/>
          </p:nvSpPr>
          <p:spPr>
            <a:xfrm rot="0">
              <a:off x="798679" y="977260"/>
              <a:ext cx="8438158" cy="2505711"/>
            </a:xfrm>
            <a:prstGeom prst="rect">
              <a:avLst/>
            </a:prstGeom>
          </p:spPr>
          <p:txBody>
            <a:bodyPr anchor="t" rtlCol="false" tIns="0" lIns="0" bIns="0" rIns="0">
              <a:spAutoFit/>
            </a:bodyPr>
            <a:lstStyle/>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Initialisation du projet </a:t>
              </a:r>
            </a:p>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Consultation de la page d’accueil </a:t>
              </a:r>
            </a:p>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Authentification et gestion du profil </a:t>
              </a:r>
            </a:p>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Gestion des utilisateurs</a:t>
              </a:r>
            </a:p>
          </p:txBody>
        </p:sp>
      </p:grpSp>
      <p:grpSp>
        <p:nvGrpSpPr>
          <p:cNvPr name="Group 22" id="22"/>
          <p:cNvGrpSpPr/>
          <p:nvPr/>
        </p:nvGrpSpPr>
        <p:grpSpPr>
          <a:xfrm rot="0">
            <a:off x="1815109" y="6131199"/>
            <a:ext cx="7328891" cy="2174601"/>
            <a:chOff x="0" y="0"/>
            <a:chExt cx="9771855" cy="2899468"/>
          </a:xfrm>
        </p:grpSpPr>
        <p:sp>
          <p:nvSpPr>
            <p:cNvPr name="Freeform 23" id="23"/>
            <p:cNvSpPr/>
            <p:nvPr/>
          </p:nvSpPr>
          <p:spPr>
            <a:xfrm flipH="false" flipV="false" rot="0">
              <a:off x="0" y="0"/>
              <a:ext cx="798679" cy="814059"/>
            </a:xfrm>
            <a:custGeom>
              <a:avLst/>
              <a:gdLst/>
              <a:ahLst/>
              <a:cxnLst/>
              <a:rect r="r" b="b" t="t" l="l"/>
              <a:pathLst>
                <a:path h="814059" w="798679">
                  <a:moveTo>
                    <a:pt x="0" y="0"/>
                  </a:moveTo>
                  <a:lnTo>
                    <a:pt x="798679" y="0"/>
                  </a:lnTo>
                  <a:lnTo>
                    <a:pt x="798679" y="814059"/>
                  </a:lnTo>
                  <a:lnTo>
                    <a:pt x="0" y="81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272936" y="45079"/>
              <a:ext cx="2398117" cy="666750"/>
            </a:xfrm>
            <a:prstGeom prst="rect">
              <a:avLst/>
            </a:prstGeom>
          </p:spPr>
          <p:txBody>
            <a:bodyPr anchor="t" rtlCol="false" tIns="0" lIns="0" bIns="0" rIns="0">
              <a:spAutoFit/>
            </a:bodyPr>
            <a:lstStyle/>
            <a:p>
              <a:pPr algn="ctr">
                <a:lnSpc>
                  <a:spcPts val="4200"/>
                </a:lnSpc>
                <a:spcBef>
                  <a:spcPct val="0"/>
                </a:spcBef>
              </a:pPr>
              <a:r>
                <a:rPr lang="en-US" b="true" sz="3000">
                  <a:solidFill>
                    <a:srgbClr val="5884F3"/>
                  </a:solidFill>
                  <a:latin typeface="Open Sans 1 Bold"/>
                  <a:ea typeface="Open Sans 1 Bold"/>
                  <a:cs typeface="Open Sans 1 Bold"/>
                  <a:sym typeface="Open Sans 1 Bold"/>
                </a:rPr>
                <a:t>Sprint 1.2</a:t>
              </a:r>
            </a:p>
          </p:txBody>
        </p:sp>
        <p:sp>
          <p:nvSpPr>
            <p:cNvPr name="TextBox 25" id="25"/>
            <p:cNvSpPr txBox="true"/>
            <p:nvPr/>
          </p:nvSpPr>
          <p:spPr>
            <a:xfrm rot="0">
              <a:off x="798679" y="1028757"/>
              <a:ext cx="8973176" cy="1870711"/>
            </a:xfrm>
            <a:prstGeom prst="rect">
              <a:avLst/>
            </a:prstGeom>
          </p:spPr>
          <p:txBody>
            <a:bodyPr anchor="t" rtlCol="false" tIns="0" lIns="0" bIns="0" rIns="0">
              <a:spAutoFit/>
            </a:bodyPr>
            <a:lstStyle/>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Ges</a:t>
              </a:r>
              <a:r>
                <a:rPr lang="en-US" sz="2699">
                  <a:solidFill>
                    <a:srgbClr val="000000"/>
                  </a:solidFill>
                  <a:latin typeface="Open Sans 1"/>
                  <a:ea typeface="Open Sans 1"/>
                  <a:cs typeface="Open Sans 1"/>
                  <a:sym typeface="Open Sans 1"/>
                </a:rPr>
                <a:t>tion des tests de sécurité</a:t>
              </a:r>
            </a:p>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Paramétrage des canaux de diffusion </a:t>
              </a:r>
            </a:p>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Notifications en temps réel </a:t>
              </a:r>
            </a:p>
          </p:txBody>
        </p:sp>
      </p:grpSp>
      <p:grpSp>
        <p:nvGrpSpPr>
          <p:cNvPr name="Group 26" id="26"/>
          <p:cNvGrpSpPr/>
          <p:nvPr/>
        </p:nvGrpSpPr>
        <p:grpSpPr>
          <a:xfrm rot="0">
            <a:off x="10429122" y="3249243"/>
            <a:ext cx="6830178" cy="1550507"/>
            <a:chOff x="0" y="0"/>
            <a:chExt cx="9106904" cy="2067343"/>
          </a:xfrm>
        </p:grpSpPr>
        <p:sp>
          <p:nvSpPr>
            <p:cNvPr name="Freeform 27" id="27"/>
            <p:cNvSpPr/>
            <p:nvPr/>
          </p:nvSpPr>
          <p:spPr>
            <a:xfrm flipH="false" flipV="false" rot="0">
              <a:off x="0" y="0"/>
              <a:ext cx="798679" cy="814059"/>
            </a:xfrm>
            <a:custGeom>
              <a:avLst/>
              <a:gdLst/>
              <a:ahLst/>
              <a:cxnLst/>
              <a:rect r="r" b="b" t="t" l="l"/>
              <a:pathLst>
                <a:path h="814059" w="798679">
                  <a:moveTo>
                    <a:pt x="0" y="0"/>
                  </a:moveTo>
                  <a:lnTo>
                    <a:pt x="798679" y="0"/>
                  </a:lnTo>
                  <a:lnTo>
                    <a:pt x="798679" y="814059"/>
                  </a:lnTo>
                  <a:lnTo>
                    <a:pt x="0" y="81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1162121" y="45079"/>
              <a:ext cx="2398117" cy="666750"/>
            </a:xfrm>
            <a:prstGeom prst="rect">
              <a:avLst/>
            </a:prstGeom>
          </p:spPr>
          <p:txBody>
            <a:bodyPr anchor="t" rtlCol="false" tIns="0" lIns="0" bIns="0" rIns="0">
              <a:spAutoFit/>
            </a:bodyPr>
            <a:lstStyle/>
            <a:p>
              <a:pPr algn="ctr">
                <a:lnSpc>
                  <a:spcPts val="4200"/>
                </a:lnSpc>
                <a:spcBef>
                  <a:spcPct val="0"/>
                </a:spcBef>
              </a:pPr>
              <a:r>
                <a:rPr lang="en-US" b="true" sz="3000">
                  <a:solidFill>
                    <a:srgbClr val="5884F3"/>
                  </a:solidFill>
                  <a:latin typeface="Open Sans 1 Bold"/>
                  <a:ea typeface="Open Sans 1 Bold"/>
                  <a:cs typeface="Open Sans 1 Bold"/>
                  <a:sym typeface="Open Sans 1 Bold"/>
                </a:rPr>
                <a:t>Sprint 2.1</a:t>
              </a:r>
            </a:p>
          </p:txBody>
        </p:sp>
        <p:sp>
          <p:nvSpPr>
            <p:cNvPr name="TextBox 29" id="29"/>
            <p:cNvSpPr txBox="true"/>
            <p:nvPr/>
          </p:nvSpPr>
          <p:spPr>
            <a:xfrm rot="0">
              <a:off x="798679" y="831632"/>
              <a:ext cx="8308225" cy="1235711"/>
            </a:xfrm>
            <a:prstGeom prst="rect">
              <a:avLst/>
            </a:prstGeom>
          </p:spPr>
          <p:txBody>
            <a:bodyPr anchor="t" rtlCol="false" tIns="0" lIns="0" bIns="0" rIns="0">
              <a:spAutoFit/>
            </a:bodyPr>
            <a:lstStyle/>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Ges</a:t>
              </a:r>
              <a:r>
                <a:rPr lang="en-US" sz="2699">
                  <a:solidFill>
                    <a:srgbClr val="000000"/>
                  </a:solidFill>
                  <a:latin typeface="Open Sans 1"/>
                  <a:ea typeface="Open Sans 1"/>
                  <a:cs typeface="Open Sans 1"/>
                  <a:sym typeface="Open Sans 1"/>
                </a:rPr>
                <a:t>tion des tests fonctionnels</a:t>
              </a:r>
            </a:p>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Gestion des analyses SEO</a:t>
              </a:r>
            </a:p>
          </p:txBody>
        </p:sp>
      </p:grpSp>
      <p:grpSp>
        <p:nvGrpSpPr>
          <p:cNvPr name="Group 30" id="30"/>
          <p:cNvGrpSpPr/>
          <p:nvPr/>
        </p:nvGrpSpPr>
        <p:grpSpPr>
          <a:xfrm rot="0">
            <a:off x="10429122" y="6131199"/>
            <a:ext cx="6830178" cy="2650851"/>
            <a:chOff x="0" y="0"/>
            <a:chExt cx="9106904" cy="3534468"/>
          </a:xfrm>
        </p:grpSpPr>
        <p:sp>
          <p:nvSpPr>
            <p:cNvPr name="Freeform 31" id="31"/>
            <p:cNvSpPr/>
            <p:nvPr/>
          </p:nvSpPr>
          <p:spPr>
            <a:xfrm flipH="false" flipV="false" rot="0">
              <a:off x="0" y="0"/>
              <a:ext cx="798679" cy="814059"/>
            </a:xfrm>
            <a:custGeom>
              <a:avLst/>
              <a:gdLst/>
              <a:ahLst/>
              <a:cxnLst/>
              <a:rect r="r" b="b" t="t" l="l"/>
              <a:pathLst>
                <a:path h="814059" w="798679">
                  <a:moveTo>
                    <a:pt x="0" y="0"/>
                  </a:moveTo>
                  <a:lnTo>
                    <a:pt x="798679" y="0"/>
                  </a:lnTo>
                  <a:lnTo>
                    <a:pt x="798679" y="814059"/>
                  </a:lnTo>
                  <a:lnTo>
                    <a:pt x="0" y="814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2" id="32"/>
            <p:cNvSpPr txBox="true"/>
            <p:nvPr/>
          </p:nvSpPr>
          <p:spPr>
            <a:xfrm rot="0">
              <a:off x="1268579" y="147309"/>
              <a:ext cx="2398117" cy="666750"/>
            </a:xfrm>
            <a:prstGeom prst="rect">
              <a:avLst/>
            </a:prstGeom>
          </p:spPr>
          <p:txBody>
            <a:bodyPr anchor="t" rtlCol="false" tIns="0" lIns="0" bIns="0" rIns="0">
              <a:spAutoFit/>
            </a:bodyPr>
            <a:lstStyle/>
            <a:p>
              <a:pPr algn="ctr">
                <a:lnSpc>
                  <a:spcPts val="4200"/>
                </a:lnSpc>
                <a:spcBef>
                  <a:spcPct val="0"/>
                </a:spcBef>
              </a:pPr>
              <a:r>
                <a:rPr lang="en-US" b="true" sz="3000">
                  <a:solidFill>
                    <a:srgbClr val="5884F3"/>
                  </a:solidFill>
                  <a:latin typeface="Open Sans 1 Bold"/>
                  <a:ea typeface="Open Sans 1 Bold"/>
                  <a:cs typeface="Open Sans 1 Bold"/>
                  <a:sym typeface="Open Sans 1 Bold"/>
                </a:rPr>
                <a:t>Sprint 2.2</a:t>
              </a:r>
            </a:p>
          </p:txBody>
        </p:sp>
        <p:sp>
          <p:nvSpPr>
            <p:cNvPr name="TextBox 33" id="33"/>
            <p:cNvSpPr txBox="true"/>
            <p:nvPr/>
          </p:nvSpPr>
          <p:spPr>
            <a:xfrm rot="0">
              <a:off x="798679" y="1028757"/>
              <a:ext cx="8308225" cy="2505711"/>
            </a:xfrm>
            <a:prstGeom prst="rect">
              <a:avLst/>
            </a:prstGeom>
          </p:spPr>
          <p:txBody>
            <a:bodyPr anchor="t" rtlCol="false" tIns="0" lIns="0" bIns="0" rIns="0">
              <a:spAutoFit/>
            </a:bodyPr>
            <a:lstStyle/>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Ges</a:t>
              </a:r>
              <a:r>
                <a:rPr lang="en-US" sz="2699">
                  <a:solidFill>
                    <a:srgbClr val="000000"/>
                  </a:solidFill>
                  <a:latin typeface="Open Sans 1"/>
                  <a:ea typeface="Open Sans 1"/>
                  <a:cs typeface="Open Sans 1"/>
                  <a:sym typeface="Open Sans 1"/>
                </a:rPr>
                <a:t>tion des tests complètes</a:t>
              </a:r>
            </a:p>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Visualisation des statistiques</a:t>
              </a:r>
            </a:p>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Gestion des rapports</a:t>
              </a:r>
            </a:p>
            <a:p>
              <a:pPr algn="l" marL="582925" indent="-291463" lvl="1">
                <a:lnSpc>
                  <a:spcPts val="3779"/>
                </a:lnSpc>
                <a:buFont typeface="Arial"/>
                <a:buChar char="•"/>
              </a:pPr>
              <a:r>
                <a:rPr lang="en-US" sz="2699">
                  <a:solidFill>
                    <a:srgbClr val="000000"/>
                  </a:solidFill>
                  <a:latin typeface="Open Sans 1"/>
                  <a:ea typeface="Open Sans 1"/>
                  <a:cs typeface="Open Sans 1"/>
                  <a:sym typeface="Open Sans 1"/>
                </a:rPr>
                <a:t>Dockerisation de l’application</a:t>
              </a:r>
            </a:p>
          </p:txBody>
        </p:sp>
      </p:grpSp>
      <p:sp>
        <p:nvSpPr>
          <p:cNvPr name="TextBox 34" id="34"/>
          <p:cNvSpPr txBox="true"/>
          <p:nvPr/>
        </p:nvSpPr>
        <p:spPr>
          <a:xfrm rot="0">
            <a:off x="17259300" y="9163720"/>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16</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7777" y="5954242"/>
            <a:ext cx="5028199" cy="50281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4" id="4"/>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5" id="5"/>
          <p:cNvSpPr/>
          <p:nvPr/>
        </p:nvSpPr>
        <p:spPr>
          <a:xfrm flipH="false" flipV="false" rot="0">
            <a:off x="11087465" y="-155790"/>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6" id="6"/>
          <p:cNvSpPr/>
          <p:nvPr/>
        </p:nvSpPr>
        <p:spPr>
          <a:xfrm flipH="false" flipV="false" rot="0">
            <a:off x="-253622" y="842071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grpSp>
        <p:nvGrpSpPr>
          <p:cNvPr name="Group 7" id="7"/>
          <p:cNvGrpSpPr/>
          <p:nvPr/>
        </p:nvGrpSpPr>
        <p:grpSpPr>
          <a:xfrm rot="0">
            <a:off x="14851904" y="-1900205"/>
            <a:ext cx="4305442" cy="430544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9" id="9"/>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0" id="10"/>
          <p:cNvGrpSpPr/>
          <p:nvPr/>
        </p:nvGrpSpPr>
        <p:grpSpPr>
          <a:xfrm rot="0">
            <a:off x="13803451" y="-2947319"/>
            <a:ext cx="4305442" cy="430544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2" id="12"/>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13" id="13"/>
          <p:cNvSpPr/>
          <p:nvPr/>
        </p:nvSpPr>
        <p:spPr>
          <a:xfrm flipH="true" flipV="false" rot="0">
            <a:off x="11087465" y="-740336"/>
            <a:ext cx="12343670" cy="12452630"/>
          </a:xfrm>
          <a:custGeom>
            <a:avLst/>
            <a:gdLst/>
            <a:ahLst/>
            <a:cxnLst/>
            <a:rect r="r" b="b" t="t" l="l"/>
            <a:pathLst>
              <a:path h="12452630" w="12343670">
                <a:moveTo>
                  <a:pt x="12343670" y="0"/>
                </a:moveTo>
                <a:lnTo>
                  <a:pt x="0" y="0"/>
                </a:lnTo>
                <a:lnTo>
                  <a:pt x="0" y="12452630"/>
                </a:lnTo>
                <a:lnTo>
                  <a:pt x="12343670" y="12452630"/>
                </a:lnTo>
                <a:lnTo>
                  <a:pt x="1234367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4" id="14"/>
          <p:cNvGrpSpPr/>
          <p:nvPr/>
        </p:nvGrpSpPr>
        <p:grpSpPr>
          <a:xfrm rot="0">
            <a:off x="12107235" y="813456"/>
            <a:ext cx="4672523" cy="467252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6" id="16"/>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7" id="17"/>
          <p:cNvGrpSpPr/>
          <p:nvPr/>
        </p:nvGrpSpPr>
        <p:grpSpPr>
          <a:xfrm rot="0">
            <a:off x="12624241" y="1426944"/>
            <a:ext cx="3574289" cy="3445547"/>
            <a:chOff x="0" y="0"/>
            <a:chExt cx="435945" cy="420242"/>
          </a:xfrm>
        </p:grpSpPr>
        <p:sp>
          <p:nvSpPr>
            <p:cNvPr name="Freeform 18" id="18"/>
            <p:cNvSpPr/>
            <p:nvPr/>
          </p:nvSpPr>
          <p:spPr>
            <a:xfrm flipH="false" flipV="false" rot="0">
              <a:off x="0" y="0"/>
              <a:ext cx="435945" cy="420242"/>
            </a:xfrm>
            <a:custGeom>
              <a:avLst/>
              <a:gdLst/>
              <a:ahLst/>
              <a:cxnLst/>
              <a:rect r="r" b="b" t="t" l="l"/>
              <a:pathLst>
                <a:path h="420242" w="435945">
                  <a:moveTo>
                    <a:pt x="217972" y="0"/>
                  </a:moveTo>
                  <a:lnTo>
                    <a:pt x="435945" y="210121"/>
                  </a:lnTo>
                  <a:lnTo>
                    <a:pt x="217972" y="420242"/>
                  </a:lnTo>
                  <a:lnTo>
                    <a:pt x="0" y="210121"/>
                  </a:lnTo>
                  <a:lnTo>
                    <a:pt x="217972" y="0"/>
                  </a:lnTo>
                  <a:close/>
                </a:path>
              </a:pathLst>
            </a:custGeom>
            <a:solidFill>
              <a:srgbClr val="FFFFFF"/>
            </a:solidFill>
          </p:spPr>
        </p:sp>
        <p:sp>
          <p:nvSpPr>
            <p:cNvPr name="TextBox 19" id="19"/>
            <p:cNvSpPr txBox="true"/>
            <p:nvPr/>
          </p:nvSpPr>
          <p:spPr>
            <a:xfrm>
              <a:off x="74928" y="-80171"/>
              <a:ext cx="286089" cy="428184"/>
            </a:xfrm>
            <a:prstGeom prst="rect">
              <a:avLst/>
            </a:prstGeom>
          </p:spPr>
          <p:txBody>
            <a:bodyPr anchor="ctr" rtlCol="false" tIns="50800" lIns="50800" bIns="50800" rIns="50800"/>
            <a:lstStyle/>
            <a:p>
              <a:pPr algn="ctr">
                <a:lnSpc>
                  <a:spcPts val="11200"/>
                </a:lnSpc>
              </a:pPr>
            </a:p>
          </p:txBody>
        </p:sp>
      </p:grpSp>
      <p:sp>
        <p:nvSpPr>
          <p:cNvPr name="TextBox 20" id="20"/>
          <p:cNvSpPr txBox="true"/>
          <p:nvPr/>
        </p:nvSpPr>
        <p:spPr>
          <a:xfrm rot="0">
            <a:off x="13297554" y="2463420"/>
            <a:ext cx="2227663" cy="1228725"/>
          </a:xfrm>
          <a:prstGeom prst="rect">
            <a:avLst/>
          </a:prstGeom>
        </p:spPr>
        <p:txBody>
          <a:bodyPr anchor="t" rtlCol="false" tIns="0" lIns="0" bIns="0" rIns="0">
            <a:spAutoFit/>
          </a:bodyPr>
          <a:lstStyle/>
          <a:p>
            <a:pPr algn="ctr">
              <a:lnSpc>
                <a:spcPts val="9600"/>
              </a:lnSpc>
            </a:pPr>
            <a:r>
              <a:rPr lang="en-US" b="true" sz="8000" spc="-864">
                <a:solidFill>
                  <a:srgbClr val="013174"/>
                </a:solidFill>
                <a:latin typeface="Aileron Bold"/>
                <a:ea typeface="Aileron Bold"/>
                <a:cs typeface="Aileron Bold"/>
                <a:sym typeface="Aileron Bold"/>
              </a:rPr>
              <a:t>03</a:t>
            </a:r>
          </a:p>
        </p:txBody>
      </p:sp>
      <p:sp>
        <p:nvSpPr>
          <p:cNvPr name="TextBox 21" id="21"/>
          <p:cNvSpPr txBox="true"/>
          <p:nvPr/>
        </p:nvSpPr>
        <p:spPr>
          <a:xfrm rot="0">
            <a:off x="970914" y="2872241"/>
            <a:ext cx="9811738" cy="2000250"/>
          </a:xfrm>
          <a:prstGeom prst="rect">
            <a:avLst/>
          </a:prstGeom>
        </p:spPr>
        <p:txBody>
          <a:bodyPr anchor="t" rtlCol="false" tIns="0" lIns="0" bIns="0" rIns="0">
            <a:spAutoFit/>
          </a:bodyPr>
          <a:lstStyle/>
          <a:p>
            <a:pPr algn="l">
              <a:lnSpc>
                <a:spcPts val="7800"/>
              </a:lnSpc>
            </a:pPr>
            <a:r>
              <a:rPr lang="en-US" sz="6500" b="true">
                <a:solidFill>
                  <a:srgbClr val="123586"/>
                </a:solidFill>
                <a:latin typeface="Eastman Grotesque Bold"/>
                <a:ea typeface="Eastman Grotesque Bold"/>
                <a:cs typeface="Eastman Grotesque Bold"/>
                <a:sym typeface="Eastman Grotesque Bold"/>
              </a:rPr>
              <a:t>ARCHITECTURE </a:t>
            </a:r>
          </a:p>
          <a:p>
            <a:pPr algn="l">
              <a:lnSpc>
                <a:spcPts val="7800"/>
              </a:lnSpc>
            </a:pPr>
            <a:r>
              <a:rPr lang="en-US" sz="6500" b="true">
                <a:solidFill>
                  <a:srgbClr val="123586"/>
                </a:solidFill>
                <a:latin typeface="Eastman Grotesque Bold"/>
                <a:ea typeface="Eastman Grotesque Bold"/>
                <a:cs typeface="Eastman Grotesque Bold"/>
                <a:sym typeface="Eastman Grotesque Bold"/>
              </a:rPr>
              <a:t>ET ENVIRONNEMENT</a:t>
            </a:r>
          </a:p>
        </p:txBody>
      </p:sp>
      <p:sp>
        <p:nvSpPr>
          <p:cNvPr name="TextBox 22" id="22"/>
          <p:cNvSpPr txBox="true"/>
          <p:nvPr/>
        </p:nvSpPr>
        <p:spPr>
          <a:xfrm rot="0">
            <a:off x="2648482" y="6095954"/>
            <a:ext cx="10950351"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Environnement logiciel et technologies utilisées</a:t>
            </a:r>
          </a:p>
        </p:txBody>
      </p:sp>
      <p:sp>
        <p:nvSpPr>
          <p:cNvPr name="Freeform 23" id="23"/>
          <p:cNvSpPr/>
          <p:nvPr/>
        </p:nvSpPr>
        <p:spPr>
          <a:xfrm flipH="false" flipV="false" rot="0">
            <a:off x="1783266" y="6171779"/>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783266" y="7096648"/>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2693922" y="7045973"/>
            <a:ext cx="6550695"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Architecture </a:t>
            </a:r>
          </a:p>
        </p:txBody>
      </p:sp>
      <p:sp>
        <p:nvSpPr>
          <p:cNvPr name="TextBox 26" id="26"/>
          <p:cNvSpPr txBox="true"/>
          <p:nvPr/>
        </p:nvSpPr>
        <p:spPr>
          <a:xfrm rot="0">
            <a:off x="16779758" y="9351862"/>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FFFFF"/>
                </a:solidFill>
                <a:latin typeface="Open Sauce Bold"/>
                <a:ea typeface="Open Sauce Bold"/>
                <a:cs typeface="Open Sauce Bold"/>
                <a:sym typeface="Open Sauce Bold"/>
              </a:rPr>
              <a:t>17</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0800000">
            <a:off x="-2522605" y="5180467"/>
            <a:ext cx="6302328" cy="7338955"/>
          </a:xfrm>
          <a:custGeom>
            <a:avLst/>
            <a:gdLst/>
            <a:ahLst/>
            <a:cxnLst/>
            <a:rect r="r" b="b" t="t" l="l"/>
            <a:pathLst>
              <a:path h="7338955" w="6302328">
                <a:moveTo>
                  <a:pt x="6302328" y="7338956"/>
                </a:moveTo>
                <a:lnTo>
                  <a:pt x="0" y="7338956"/>
                </a:lnTo>
                <a:lnTo>
                  <a:pt x="0" y="0"/>
                </a:lnTo>
                <a:lnTo>
                  <a:pt x="6302328" y="0"/>
                </a:lnTo>
                <a:lnTo>
                  <a:pt x="6302328" y="733895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152411" y="2622832"/>
            <a:ext cx="3517576" cy="3519059"/>
            <a:chOff x="0" y="0"/>
            <a:chExt cx="6832800" cy="6835680"/>
          </a:xfrm>
        </p:grpSpPr>
        <p:sp>
          <p:nvSpPr>
            <p:cNvPr name="Freeform 4" id="4"/>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5" id="5"/>
          <p:cNvGrpSpPr/>
          <p:nvPr/>
        </p:nvGrpSpPr>
        <p:grpSpPr>
          <a:xfrm rot="0">
            <a:off x="5486695" y="3672174"/>
            <a:ext cx="282815" cy="287633"/>
            <a:chOff x="0" y="0"/>
            <a:chExt cx="549360" cy="558720"/>
          </a:xfrm>
        </p:grpSpPr>
        <p:sp>
          <p:nvSpPr>
            <p:cNvPr name="Freeform 6" id="6"/>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7" id="7"/>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8" id="8"/>
          <p:cNvGrpSpPr/>
          <p:nvPr/>
        </p:nvGrpSpPr>
        <p:grpSpPr>
          <a:xfrm rot="0">
            <a:off x="5387173" y="5009150"/>
            <a:ext cx="282815" cy="287633"/>
            <a:chOff x="0" y="0"/>
            <a:chExt cx="549360" cy="558720"/>
          </a:xfrm>
        </p:grpSpPr>
        <p:sp>
          <p:nvSpPr>
            <p:cNvPr name="Freeform 9" id="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0" id="1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11" id="11"/>
          <p:cNvGrpSpPr/>
          <p:nvPr/>
        </p:nvGrpSpPr>
        <p:grpSpPr>
          <a:xfrm rot="0">
            <a:off x="5047148" y="5640628"/>
            <a:ext cx="122318" cy="120836"/>
            <a:chOff x="0" y="0"/>
            <a:chExt cx="237600" cy="234720"/>
          </a:xfrm>
        </p:grpSpPr>
        <p:sp>
          <p:nvSpPr>
            <p:cNvPr name="Freeform 12" id="12"/>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13" id="13"/>
          <p:cNvGrpSpPr/>
          <p:nvPr/>
        </p:nvGrpSpPr>
        <p:grpSpPr>
          <a:xfrm rot="0">
            <a:off x="2054556" y="4539912"/>
            <a:ext cx="282815" cy="287633"/>
            <a:chOff x="0" y="0"/>
            <a:chExt cx="549360" cy="558720"/>
          </a:xfrm>
        </p:grpSpPr>
        <p:sp>
          <p:nvSpPr>
            <p:cNvPr name="Freeform 14" id="14"/>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5" id="15"/>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16" id="16"/>
          <p:cNvGrpSpPr/>
          <p:nvPr/>
        </p:nvGrpSpPr>
        <p:grpSpPr>
          <a:xfrm rot="0">
            <a:off x="2337000" y="5175947"/>
            <a:ext cx="122689" cy="120836"/>
            <a:chOff x="0" y="0"/>
            <a:chExt cx="238320" cy="234720"/>
          </a:xfrm>
        </p:grpSpPr>
        <p:sp>
          <p:nvSpPr>
            <p:cNvPr name="Freeform 17" id="17"/>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295AEB"/>
            </a:solidFill>
          </p:spPr>
        </p:sp>
      </p:grpSp>
      <p:grpSp>
        <p:nvGrpSpPr>
          <p:cNvPr name="Group 18" id="18"/>
          <p:cNvGrpSpPr/>
          <p:nvPr/>
        </p:nvGrpSpPr>
        <p:grpSpPr>
          <a:xfrm rot="0">
            <a:off x="2511525" y="2980278"/>
            <a:ext cx="282815" cy="287633"/>
            <a:chOff x="0" y="0"/>
            <a:chExt cx="549360" cy="558720"/>
          </a:xfrm>
        </p:grpSpPr>
        <p:sp>
          <p:nvSpPr>
            <p:cNvPr name="Freeform 19" id="1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0" id="2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21" id="21"/>
          <p:cNvGrpSpPr/>
          <p:nvPr/>
        </p:nvGrpSpPr>
        <p:grpSpPr>
          <a:xfrm rot="0">
            <a:off x="5047148" y="3124094"/>
            <a:ext cx="122318" cy="120836"/>
            <a:chOff x="0" y="0"/>
            <a:chExt cx="237600" cy="234720"/>
          </a:xfrm>
        </p:grpSpPr>
        <p:sp>
          <p:nvSpPr>
            <p:cNvPr name="Freeform 22" id="22"/>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23" id="23"/>
          <p:cNvGrpSpPr/>
          <p:nvPr/>
        </p:nvGrpSpPr>
        <p:grpSpPr>
          <a:xfrm rot="0">
            <a:off x="3419043" y="2622832"/>
            <a:ext cx="133444" cy="131826"/>
            <a:chOff x="0" y="0"/>
            <a:chExt cx="237600" cy="234720"/>
          </a:xfrm>
        </p:grpSpPr>
        <p:sp>
          <p:nvSpPr>
            <p:cNvPr name="Freeform 24" id="24"/>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25" id="25"/>
          <p:cNvGrpSpPr/>
          <p:nvPr/>
        </p:nvGrpSpPr>
        <p:grpSpPr>
          <a:xfrm rot="0">
            <a:off x="2652932" y="3124094"/>
            <a:ext cx="2516534" cy="251653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w="190500" cap="sq">
              <a:solidFill>
                <a:srgbClr val="002CB2"/>
              </a:solidFill>
              <a:prstDash val="solid"/>
              <a:miter/>
            </a:ln>
          </p:spPr>
        </p:sp>
        <p:sp>
          <p:nvSpPr>
            <p:cNvPr name="TextBox 27" id="27"/>
            <p:cNvSpPr txBox="true"/>
            <p:nvPr/>
          </p:nvSpPr>
          <p:spPr>
            <a:xfrm>
              <a:off x="76200" y="66675"/>
              <a:ext cx="660400" cy="669925"/>
            </a:xfrm>
            <a:prstGeom prst="rect">
              <a:avLst/>
            </a:prstGeom>
          </p:spPr>
          <p:txBody>
            <a:bodyPr anchor="ctr" rtlCol="false" tIns="53809" lIns="53809" bIns="53809" rIns="53809"/>
            <a:lstStyle/>
            <a:p>
              <a:pPr algn="ctr">
                <a:lnSpc>
                  <a:spcPts val="2860"/>
                </a:lnSpc>
              </a:pPr>
            </a:p>
          </p:txBody>
        </p:sp>
      </p:grpSp>
      <p:grpSp>
        <p:nvGrpSpPr>
          <p:cNvPr name="Group 28" id="28"/>
          <p:cNvGrpSpPr/>
          <p:nvPr/>
        </p:nvGrpSpPr>
        <p:grpSpPr>
          <a:xfrm rot="0">
            <a:off x="4417898" y="5855370"/>
            <a:ext cx="308539" cy="313796"/>
            <a:chOff x="0" y="0"/>
            <a:chExt cx="549360" cy="558720"/>
          </a:xfrm>
        </p:grpSpPr>
        <p:sp>
          <p:nvSpPr>
            <p:cNvPr name="Freeform 29" id="2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0" id="3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31" id="31"/>
          <p:cNvGrpSpPr/>
          <p:nvPr/>
        </p:nvGrpSpPr>
        <p:grpSpPr>
          <a:xfrm rot="0">
            <a:off x="2868262" y="5671198"/>
            <a:ext cx="308539" cy="313796"/>
            <a:chOff x="0" y="0"/>
            <a:chExt cx="549360" cy="558720"/>
          </a:xfrm>
        </p:grpSpPr>
        <p:sp>
          <p:nvSpPr>
            <p:cNvPr name="Freeform 32" id="32"/>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3" id="33"/>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34" id="34"/>
          <p:cNvGrpSpPr/>
          <p:nvPr/>
        </p:nvGrpSpPr>
        <p:grpSpPr>
          <a:xfrm rot="0">
            <a:off x="4263629" y="2495140"/>
            <a:ext cx="308539" cy="313796"/>
            <a:chOff x="0" y="0"/>
            <a:chExt cx="549360" cy="558720"/>
          </a:xfrm>
        </p:grpSpPr>
        <p:sp>
          <p:nvSpPr>
            <p:cNvPr name="Freeform 35" id="35"/>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36" id="36"/>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37" id="37"/>
          <p:cNvGrpSpPr/>
          <p:nvPr/>
        </p:nvGrpSpPr>
        <p:grpSpPr>
          <a:xfrm rot="0">
            <a:off x="2152411" y="3755573"/>
            <a:ext cx="122318" cy="120836"/>
            <a:chOff x="0" y="0"/>
            <a:chExt cx="237600" cy="234720"/>
          </a:xfrm>
        </p:grpSpPr>
        <p:sp>
          <p:nvSpPr>
            <p:cNvPr name="Freeform 38" id="38"/>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39" id="39"/>
          <p:cNvGrpSpPr/>
          <p:nvPr/>
        </p:nvGrpSpPr>
        <p:grpSpPr>
          <a:xfrm rot="0">
            <a:off x="5608828" y="4424061"/>
            <a:ext cx="122318" cy="120836"/>
            <a:chOff x="0" y="0"/>
            <a:chExt cx="237600" cy="234720"/>
          </a:xfrm>
        </p:grpSpPr>
        <p:sp>
          <p:nvSpPr>
            <p:cNvPr name="Freeform 40" id="40"/>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41" id="41"/>
          <p:cNvGrpSpPr/>
          <p:nvPr/>
        </p:nvGrpSpPr>
        <p:grpSpPr>
          <a:xfrm rot="0">
            <a:off x="3716657" y="6037339"/>
            <a:ext cx="133444" cy="131826"/>
            <a:chOff x="0" y="0"/>
            <a:chExt cx="237600" cy="234720"/>
          </a:xfrm>
        </p:grpSpPr>
        <p:sp>
          <p:nvSpPr>
            <p:cNvPr name="Freeform 42" id="42"/>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43" id="43"/>
          <p:cNvGrpSpPr/>
          <p:nvPr/>
        </p:nvGrpSpPr>
        <p:grpSpPr>
          <a:xfrm rot="0">
            <a:off x="221388" y="2891299"/>
            <a:ext cx="1497902" cy="1497902"/>
            <a:chOff x="0" y="0"/>
            <a:chExt cx="1997203" cy="1997203"/>
          </a:xfrm>
        </p:grpSpPr>
        <p:grpSp>
          <p:nvGrpSpPr>
            <p:cNvPr name="Group 44" id="44"/>
            <p:cNvGrpSpPr/>
            <p:nvPr/>
          </p:nvGrpSpPr>
          <p:grpSpPr>
            <a:xfrm rot="0">
              <a:off x="83788" y="94091"/>
              <a:ext cx="1804594" cy="1799742"/>
              <a:chOff x="0" y="0"/>
              <a:chExt cx="2409840" cy="2403360"/>
            </a:xfrm>
          </p:grpSpPr>
          <p:sp>
            <p:nvSpPr>
              <p:cNvPr name="Freeform 45" id="45"/>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FFFFFF"/>
              </a:solidFill>
            </p:spPr>
          </p:sp>
        </p:grpSp>
        <p:sp>
          <p:nvSpPr>
            <p:cNvPr name="Freeform 46" id="46"/>
            <p:cNvSpPr/>
            <p:nvPr/>
          </p:nvSpPr>
          <p:spPr>
            <a:xfrm flipH="false" flipV="false" rot="0">
              <a:off x="305391" y="272313"/>
              <a:ext cx="1361388" cy="1361388"/>
            </a:xfrm>
            <a:custGeom>
              <a:avLst/>
              <a:gdLst/>
              <a:ahLst/>
              <a:cxnLst/>
              <a:rect r="r" b="b" t="t" l="l"/>
              <a:pathLst>
                <a:path h="1361388" w="1361388">
                  <a:moveTo>
                    <a:pt x="0" y="0"/>
                  </a:moveTo>
                  <a:lnTo>
                    <a:pt x="1361388" y="0"/>
                  </a:lnTo>
                  <a:lnTo>
                    <a:pt x="1361388" y="1361387"/>
                  </a:lnTo>
                  <a:lnTo>
                    <a:pt x="0" y="1361387"/>
                  </a:lnTo>
                  <a:lnTo>
                    <a:pt x="0" y="0"/>
                  </a:lnTo>
                  <a:close/>
                </a:path>
              </a:pathLst>
            </a:custGeom>
            <a:blipFill>
              <a:blip r:embed="rId4"/>
              <a:stretch>
                <a:fillRect l="0" t="0" r="0" b="0"/>
              </a:stretch>
            </a:blipFill>
          </p:spPr>
        </p:sp>
        <p:sp>
          <p:nvSpPr>
            <p:cNvPr name="Freeform 47" id="47"/>
            <p:cNvSpPr/>
            <p:nvPr/>
          </p:nvSpPr>
          <p:spPr>
            <a:xfrm flipH="false" flipV="false" rot="0">
              <a:off x="0" y="0"/>
              <a:ext cx="1997203" cy="1997203"/>
            </a:xfrm>
            <a:custGeom>
              <a:avLst/>
              <a:gdLst/>
              <a:ahLst/>
              <a:cxnLst/>
              <a:rect r="r" b="b" t="t" l="l"/>
              <a:pathLst>
                <a:path h="1997203" w="1997203">
                  <a:moveTo>
                    <a:pt x="0" y="0"/>
                  </a:moveTo>
                  <a:lnTo>
                    <a:pt x="1997203" y="0"/>
                  </a:lnTo>
                  <a:lnTo>
                    <a:pt x="1997203" y="1997203"/>
                  </a:lnTo>
                  <a:lnTo>
                    <a:pt x="0" y="1997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48" id="48"/>
          <p:cNvGrpSpPr/>
          <p:nvPr/>
        </p:nvGrpSpPr>
        <p:grpSpPr>
          <a:xfrm rot="0">
            <a:off x="6224711" y="4442899"/>
            <a:ext cx="1475135" cy="1475135"/>
            <a:chOff x="0" y="0"/>
            <a:chExt cx="1966847" cy="1966847"/>
          </a:xfrm>
        </p:grpSpPr>
        <p:grpSp>
          <p:nvGrpSpPr>
            <p:cNvPr name="Group 49" id="49"/>
            <p:cNvGrpSpPr/>
            <p:nvPr/>
          </p:nvGrpSpPr>
          <p:grpSpPr>
            <a:xfrm rot="0">
              <a:off x="52838" y="83553"/>
              <a:ext cx="1804055" cy="1799742"/>
              <a:chOff x="0" y="0"/>
              <a:chExt cx="2409120" cy="2403360"/>
            </a:xfrm>
          </p:grpSpPr>
          <p:sp>
            <p:nvSpPr>
              <p:cNvPr name="Freeform 50" id="50"/>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FFFF"/>
              </a:solidFill>
            </p:spPr>
          </p:sp>
        </p:grpSp>
        <p:sp>
          <p:nvSpPr>
            <p:cNvPr name="Freeform 51" id="51"/>
            <p:cNvSpPr/>
            <p:nvPr/>
          </p:nvSpPr>
          <p:spPr>
            <a:xfrm flipH="false" flipV="false" rot="0">
              <a:off x="344718" y="424190"/>
              <a:ext cx="1277412" cy="1213541"/>
            </a:xfrm>
            <a:custGeom>
              <a:avLst/>
              <a:gdLst/>
              <a:ahLst/>
              <a:cxnLst/>
              <a:rect r="r" b="b" t="t" l="l"/>
              <a:pathLst>
                <a:path h="1213541" w="1277412">
                  <a:moveTo>
                    <a:pt x="0" y="0"/>
                  </a:moveTo>
                  <a:lnTo>
                    <a:pt x="1277411" y="0"/>
                  </a:lnTo>
                  <a:lnTo>
                    <a:pt x="1277411" y="1213541"/>
                  </a:lnTo>
                  <a:lnTo>
                    <a:pt x="0" y="1213541"/>
                  </a:lnTo>
                  <a:lnTo>
                    <a:pt x="0" y="0"/>
                  </a:lnTo>
                  <a:close/>
                </a:path>
              </a:pathLst>
            </a:custGeom>
            <a:blipFill>
              <a:blip r:embed="rId7"/>
              <a:stretch>
                <a:fillRect l="0" t="0" r="0" b="0"/>
              </a:stretch>
            </a:blipFill>
          </p:spPr>
        </p:sp>
        <p:sp>
          <p:nvSpPr>
            <p:cNvPr name="Freeform 52" id="52"/>
            <p:cNvSpPr/>
            <p:nvPr/>
          </p:nvSpPr>
          <p:spPr>
            <a:xfrm flipH="false" flipV="false" rot="0">
              <a:off x="0" y="0"/>
              <a:ext cx="1966847" cy="1966847"/>
            </a:xfrm>
            <a:custGeom>
              <a:avLst/>
              <a:gdLst/>
              <a:ahLst/>
              <a:cxnLst/>
              <a:rect r="r" b="b" t="t" l="l"/>
              <a:pathLst>
                <a:path h="1966847" w="1966847">
                  <a:moveTo>
                    <a:pt x="0" y="0"/>
                  </a:moveTo>
                  <a:lnTo>
                    <a:pt x="1966847" y="0"/>
                  </a:lnTo>
                  <a:lnTo>
                    <a:pt x="1966847" y="1966847"/>
                  </a:lnTo>
                  <a:lnTo>
                    <a:pt x="0" y="19668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53" id="53"/>
          <p:cNvGrpSpPr/>
          <p:nvPr/>
        </p:nvGrpSpPr>
        <p:grpSpPr>
          <a:xfrm rot="0">
            <a:off x="1743948" y="1196778"/>
            <a:ext cx="1497902" cy="1497902"/>
            <a:chOff x="0" y="0"/>
            <a:chExt cx="1997203" cy="1997203"/>
          </a:xfrm>
        </p:grpSpPr>
        <p:grpSp>
          <p:nvGrpSpPr>
            <p:cNvPr name="Group 54" id="54"/>
            <p:cNvGrpSpPr/>
            <p:nvPr/>
          </p:nvGrpSpPr>
          <p:grpSpPr>
            <a:xfrm rot="0">
              <a:off x="96305" y="105276"/>
              <a:ext cx="1804594" cy="1799742"/>
              <a:chOff x="0" y="0"/>
              <a:chExt cx="2409840" cy="2403360"/>
            </a:xfrm>
          </p:grpSpPr>
          <p:sp>
            <p:nvSpPr>
              <p:cNvPr name="Freeform 55" id="55"/>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FFFFFF"/>
              </a:solidFill>
            </p:spPr>
          </p:sp>
        </p:grpSp>
        <p:sp>
          <p:nvSpPr>
            <p:cNvPr name="Freeform 56" id="56"/>
            <p:cNvSpPr/>
            <p:nvPr/>
          </p:nvSpPr>
          <p:spPr>
            <a:xfrm flipH="false" flipV="false" rot="0">
              <a:off x="360027" y="363540"/>
              <a:ext cx="1283214" cy="1283214"/>
            </a:xfrm>
            <a:custGeom>
              <a:avLst/>
              <a:gdLst/>
              <a:ahLst/>
              <a:cxnLst/>
              <a:rect r="r" b="b" t="t" l="l"/>
              <a:pathLst>
                <a:path h="1283214" w="1283214">
                  <a:moveTo>
                    <a:pt x="0" y="0"/>
                  </a:moveTo>
                  <a:lnTo>
                    <a:pt x="1283214" y="0"/>
                  </a:lnTo>
                  <a:lnTo>
                    <a:pt x="1283214" y="1283214"/>
                  </a:lnTo>
                  <a:lnTo>
                    <a:pt x="0" y="1283214"/>
                  </a:lnTo>
                  <a:lnTo>
                    <a:pt x="0" y="0"/>
                  </a:lnTo>
                  <a:close/>
                </a:path>
              </a:pathLst>
            </a:custGeom>
            <a:blipFill>
              <a:blip r:embed="rId8"/>
              <a:stretch>
                <a:fillRect l="0" t="0" r="0" b="0"/>
              </a:stretch>
            </a:blipFill>
          </p:spPr>
        </p:sp>
        <p:sp>
          <p:nvSpPr>
            <p:cNvPr name="Freeform 57" id="57"/>
            <p:cNvSpPr/>
            <p:nvPr/>
          </p:nvSpPr>
          <p:spPr>
            <a:xfrm flipH="false" flipV="false" rot="0">
              <a:off x="0" y="0"/>
              <a:ext cx="1997203" cy="1997203"/>
            </a:xfrm>
            <a:custGeom>
              <a:avLst/>
              <a:gdLst/>
              <a:ahLst/>
              <a:cxnLst/>
              <a:rect r="r" b="b" t="t" l="l"/>
              <a:pathLst>
                <a:path h="1997203" w="1997203">
                  <a:moveTo>
                    <a:pt x="0" y="0"/>
                  </a:moveTo>
                  <a:lnTo>
                    <a:pt x="1997203" y="0"/>
                  </a:lnTo>
                  <a:lnTo>
                    <a:pt x="1997203" y="1997203"/>
                  </a:lnTo>
                  <a:lnTo>
                    <a:pt x="0" y="1997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58" id="58"/>
          <p:cNvGrpSpPr/>
          <p:nvPr/>
        </p:nvGrpSpPr>
        <p:grpSpPr>
          <a:xfrm rot="0">
            <a:off x="5930988" y="2236979"/>
            <a:ext cx="1546325" cy="1639430"/>
            <a:chOff x="0" y="0"/>
            <a:chExt cx="2061767" cy="2185906"/>
          </a:xfrm>
        </p:grpSpPr>
        <p:grpSp>
          <p:nvGrpSpPr>
            <p:cNvPr name="Group 59" id="59"/>
            <p:cNvGrpSpPr/>
            <p:nvPr/>
          </p:nvGrpSpPr>
          <p:grpSpPr>
            <a:xfrm rot="0">
              <a:off x="209705" y="386165"/>
              <a:ext cx="1804055" cy="1799742"/>
              <a:chOff x="0" y="0"/>
              <a:chExt cx="2409120" cy="2403360"/>
            </a:xfrm>
          </p:grpSpPr>
          <p:sp>
            <p:nvSpPr>
              <p:cNvPr name="Freeform 60" id="60"/>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FFFF"/>
              </a:solidFill>
            </p:spPr>
          </p:sp>
        </p:grpSp>
        <p:sp>
          <p:nvSpPr>
            <p:cNvPr name="Freeform 61" id="61"/>
            <p:cNvSpPr/>
            <p:nvPr/>
          </p:nvSpPr>
          <p:spPr>
            <a:xfrm flipH="false" flipV="false" rot="0">
              <a:off x="0" y="0"/>
              <a:ext cx="2061767" cy="2061767"/>
            </a:xfrm>
            <a:custGeom>
              <a:avLst/>
              <a:gdLst/>
              <a:ahLst/>
              <a:cxnLst/>
              <a:rect r="r" b="b" t="t" l="l"/>
              <a:pathLst>
                <a:path h="2061767" w="2061767">
                  <a:moveTo>
                    <a:pt x="0" y="0"/>
                  </a:moveTo>
                  <a:lnTo>
                    <a:pt x="2061767" y="0"/>
                  </a:lnTo>
                  <a:lnTo>
                    <a:pt x="2061767" y="2061767"/>
                  </a:lnTo>
                  <a:lnTo>
                    <a:pt x="0" y="20617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2" id="62"/>
            <p:cNvGrpSpPr/>
            <p:nvPr/>
          </p:nvGrpSpPr>
          <p:grpSpPr>
            <a:xfrm rot="0">
              <a:off x="246562" y="271396"/>
              <a:ext cx="1535531" cy="1535531"/>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0" r="0" b="0"/>
                </a:stretch>
              </a:blipFill>
            </p:spPr>
          </p:sp>
        </p:grpSp>
      </p:grpSp>
      <p:grpSp>
        <p:nvGrpSpPr>
          <p:cNvPr name="Group 64" id="64"/>
          <p:cNvGrpSpPr/>
          <p:nvPr/>
        </p:nvGrpSpPr>
        <p:grpSpPr>
          <a:xfrm rot="0">
            <a:off x="305857" y="4982378"/>
            <a:ext cx="1497902" cy="1595424"/>
            <a:chOff x="0" y="0"/>
            <a:chExt cx="1997203" cy="2127232"/>
          </a:xfrm>
        </p:grpSpPr>
        <p:grpSp>
          <p:nvGrpSpPr>
            <p:cNvPr name="Group 65" id="65"/>
            <p:cNvGrpSpPr/>
            <p:nvPr/>
          </p:nvGrpSpPr>
          <p:grpSpPr>
            <a:xfrm rot="0">
              <a:off x="96305" y="327491"/>
              <a:ext cx="1804594" cy="1799742"/>
              <a:chOff x="0" y="0"/>
              <a:chExt cx="2409840" cy="2403360"/>
            </a:xfrm>
          </p:grpSpPr>
          <p:sp>
            <p:nvSpPr>
              <p:cNvPr name="Freeform 66" id="66"/>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FFFFFF"/>
              </a:solidFill>
            </p:spPr>
          </p:sp>
        </p:grpSp>
        <p:sp>
          <p:nvSpPr>
            <p:cNvPr name="Freeform 67" id="67"/>
            <p:cNvSpPr/>
            <p:nvPr/>
          </p:nvSpPr>
          <p:spPr>
            <a:xfrm flipH="false" flipV="false" rot="0">
              <a:off x="0" y="0"/>
              <a:ext cx="1997203" cy="1997203"/>
            </a:xfrm>
            <a:custGeom>
              <a:avLst/>
              <a:gdLst/>
              <a:ahLst/>
              <a:cxnLst/>
              <a:rect r="r" b="b" t="t" l="l"/>
              <a:pathLst>
                <a:path h="1997203" w="1997203">
                  <a:moveTo>
                    <a:pt x="0" y="0"/>
                  </a:moveTo>
                  <a:lnTo>
                    <a:pt x="1997203" y="0"/>
                  </a:lnTo>
                  <a:lnTo>
                    <a:pt x="1997203" y="1997203"/>
                  </a:lnTo>
                  <a:lnTo>
                    <a:pt x="0" y="1997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8" id="68"/>
            <p:cNvGrpSpPr/>
            <p:nvPr/>
          </p:nvGrpSpPr>
          <p:grpSpPr>
            <a:xfrm rot="0">
              <a:off x="243848" y="210626"/>
              <a:ext cx="1542361" cy="1542361"/>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sp>
        <p:nvSpPr>
          <p:cNvPr name="TextBox 70" id="70"/>
          <p:cNvSpPr txBox="true"/>
          <p:nvPr/>
        </p:nvSpPr>
        <p:spPr>
          <a:xfrm rot="0">
            <a:off x="3022531" y="4103351"/>
            <a:ext cx="1786772" cy="581421"/>
          </a:xfrm>
          <a:prstGeom prst="rect">
            <a:avLst/>
          </a:prstGeom>
        </p:spPr>
        <p:txBody>
          <a:bodyPr anchor="t" rtlCol="false" tIns="0" lIns="0" bIns="0" rIns="0">
            <a:spAutoFit/>
          </a:bodyPr>
          <a:lstStyle/>
          <a:p>
            <a:pPr algn="ctr">
              <a:lnSpc>
                <a:spcPts val="2380"/>
              </a:lnSpc>
            </a:pPr>
            <a:r>
              <a:rPr lang="en-US" b="true" sz="1700" spc="85">
                <a:solidFill>
                  <a:srgbClr val="000000"/>
                </a:solidFill>
                <a:latin typeface="Open Sauce Bold"/>
                <a:ea typeface="Open Sauce Bold"/>
                <a:cs typeface="Open Sauce Bold"/>
                <a:sym typeface="Open Sauce Bold"/>
              </a:rPr>
              <a:t>Environnement logiciel</a:t>
            </a:r>
          </a:p>
        </p:txBody>
      </p:sp>
      <p:grpSp>
        <p:nvGrpSpPr>
          <p:cNvPr name="Group 71" id="71"/>
          <p:cNvGrpSpPr/>
          <p:nvPr/>
        </p:nvGrpSpPr>
        <p:grpSpPr>
          <a:xfrm rot="0">
            <a:off x="4132782" y="1028700"/>
            <a:ext cx="1628749" cy="1497902"/>
            <a:chOff x="0" y="0"/>
            <a:chExt cx="2171665" cy="1997203"/>
          </a:xfrm>
        </p:grpSpPr>
        <p:grpSp>
          <p:nvGrpSpPr>
            <p:cNvPr name="Group 72" id="72"/>
            <p:cNvGrpSpPr/>
            <p:nvPr/>
          </p:nvGrpSpPr>
          <p:grpSpPr>
            <a:xfrm rot="0">
              <a:off x="0" y="20039"/>
              <a:ext cx="1804055" cy="1799742"/>
              <a:chOff x="0" y="0"/>
              <a:chExt cx="2409120" cy="2403360"/>
            </a:xfrm>
          </p:grpSpPr>
          <p:sp>
            <p:nvSpPr>
              <p:cNvPr name="Freeform 73" id="73"/>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FFFF"/>
              </a:solidFill>
            </p:spPr>
          </p:sp>
        </p:grpSp>
        <p:sp>
          <p:nvSpPr>
            <p:cNvPr name="Freeform 74" id="74"/>
            <p:cNvSpPr/>
            <p:nvPr/>
          </p:nvSpPr>
          <p:spPr>
            <a:xfrm flipH="false" flipV="false" rot="0">
              <a:off x="174462" y="0"/>
              <a:ext cx="1997203" cy="1997203"/>
            </a:xfrm>
            <a:custGeom>
              <a:avLst/>
              <a:gdLst/>
              <a:ahLst/>
              <a:cxnLst/>
              <a:rect r="r" b="b" t="t" l="l"/>
              <a:pathLst>
                <a:path h="1997203" w="1997203">
                  <a:moveTo>
                    <a:pt x="0" y="0"/>
                  </a:moveTo>
                  <a:lnTo>
                    <a:pt x="1997203" y="0"/>
                  </a:lnTo>
                  <a:lnTo>
                    <a:pt x="1997203" y="1997203"/>
                  </a:lnTo>
                  <a:lnTo>
                    <a:pt x="0" y="1997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5" id="75"/>
            <p:cNvSpPr/>
            <p:nvPr/>
          </p:nvSpPr>
          <p:spPr>
            <a:xfrm flipH="false" flipV="false" rot="0">
              <a:off x="345664" y="740532"/>
              <a:ext cx="1654800" cy="516139"/>
            </a:xfrm>
            <a:custGeom>
              <a:avLst/>
              <a:gdLst/>
              <a:ahLst/>
              <a:cxnLst/>
              <a:rect r="r" b="b" t="t" l="l"/>
              <a:pathLst>
                <a:path h="516139" w="1654800">
                  <a:moveTo>
                    <a:pt x="0" y="0"/>
                  </a:moveTo>
                  <a:lnTo>
                    <a:pt x="1654800" y="0"/>
                  </a:lnTo>
                  <a:lnTo>
                    <a:pt x="1654800" y="516139"/>
                  </a:lnTo>
                  <a:lnTo>
                    <a:pt x="0" y="516139"/>
                  </a:lnTo>
                  <a:lnTo>
                    <a:pt x="0" y="0"/>
                  </a:lnTo>
                  <a:close/>
                </a:path>
              </a:pathLst>
            </a:custGeom>
            <a:blipFill>
              <a:blip r:embed="rId11"/>
              <a:stretch>
                <a:fillRect l="0" t="-1097" r="0" b="-1097"/>
              </a:stretch>
            </a:blipFill>
          </p:spPr>
        </p:sp>
      </p:grpSp>
      <p:grpSp>
        <p:nvGrpSpPr>
          <p:cNvPr name="Group 76" id="76"/>
          <p:cNvGrpSpPr/>
          <p:nvPr/>
        </p:nvGrpSpPr>
        <p:grpSpPr>
          <a:xfrm rot="0">
            <a:off x="4874544" y="6037339"/>
            <a:ext cx="1590887" cy="1497902"/>
            <a:chOff x="0" y="0"/>
            <a:chExt cx="2121182" cy="1997203"/>
          </a:xfrm>
        </p:grpSpPr>
        <p:grpSp>
          <p:nvGrpSpPr>
            <p:cNvPr name="Group 77" id="77"/>
            <p:cNvGrpSpPr/>
            <p:nvPr/>
          </p:nvGrpSpPr>
          <p:grpSpPr>
            <a:xfrm rot="0">
              <a:off x="317127" y="59419"/>
              <a:ext cx="1804055" cy="1799742"/>
              <a:chOff x="0" y="0"/>
              <a:chExt cx="2409120" cy="2403360"/>
            </a:xfrm>
          </p:grpSpPr>
          <p:sp>
            <p:nvSpPr>
              <p:cNvPr name="Freeform 78" id="78"/>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FFFF"/>
              </a:solidFill>
            </p:spPr>
          </p:sp>
        </p:grpSp>
        <p:sp>
          <p:nvSpPr>
            <p:cNvPr name="Freeform 79" id="79"/>
            <p:cNvSpPr/>
            <p:nvPr/>
          </p:nvSpPr>
          <p:spPr>
            <a:xfrm flipH="false" flipV="false" rot="0">
              <a:off x="0" y="0"/>
              <a:ext cx="1997203" cy="1997203"/>
            </a:xfrm>
            <a:custGeom>
              <a:avLst/>
              <a:gdLst/>
              <a:ahLst/>
              <a:cxnLst/>
              <a:rect r="r" b="b" t="t" l="l"/>
              <a:pathLst>
                <a:path h="1997203" w="1997203">
                  <a:moveTo>
                    <a:pt x="0" y="0"/>
                  </a:moveTo>
                  <a:lnTo>
                    <a:pt x="1997203" y="0"/>
                  </a:lnTo>
                  <a:lnTo>
                    <a:pt x="1997203" y="1997203"/>
                  </a:lnTo>
                  <a:lnTo>
                    <a:pt x="0" y="1997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0" id="80"/>
            <p:cNvSpPr/>
            <p:nvPr/>
          </p:nvSpPr>
          <p:spPr>
            <a:xfrm flipH="false" flipV="false" rot="0">
              <a:off x="298484" y="511961"/>
              <a:ext cx="1406801" cy="937867"/>
            </a:xfrm>
            <a:custGeom>
              <a:avLst/>
              <a:gdLst/>
              <a:ahLst/>
              <a:cxnLst/>
              <a:rect r="r" b="b" t="t" l="l"/>
              <a:pathLst>
                <a:path h="937867" w="1406801">
                  <a:moveTo>
                    <a:pt x="0" y="0"/>
                  </a:moveTo>
                  <a:lnTo>
                    <a:pt x="1406801" y="0"/>
                  </a:lnTo>
                  <a:lnTo>
                    <a:pt x="1406801" y="937867"/>
                  </a:lnTo>
                  <a:lnTo>
                    <a:pt x="0" y="937867"/>
                  </a:lnTo>
                  <a:lnTo>
                    <a:pt x="0" y="0"/>
                  </a:lnTo>
                  <a:close/>
                </a:path>
              </a:pathLst>
            </a:custGeom>
            <a:blipFill>
              <a:blip r:embed="rId12"/>
              <a:stretch>
                <a:fillRect l="0" t="0" r="0" b="0"/>
              </a:stretch>
            </a:blipFill>
          </p:spPr>
        </p:sp>
      </p:grpSp>
      <p:grpSp>
        <p:nvGrpSpPr>
          <p:cNvPr name="Group 81" id="81"/>
          <p:cNvGrpSpPr/>
          <p:nvPr/>
        </p:nvGrpSpPr>
        <p:grpSpPr>
          <a:xfrm rot="0">
            <a:off x="2054585" y="6103252"/>
            <a:ext cx="1497902" cy="1497902"/>
            <a:chOff x="0" y="0"/>
            <a:chExt cx="1997203" cy="1997203"/>
          </a:xfrm>
        </p:grpSpPr>
        <p:sp>
          <p:nvSpPr>
            <p:cNvPr name="Freeform 82" id="82"/>
            <p:cNvSpPr/>
            <p:nvPr/>
          </p:nvSpPr>
          <p:spPr>
            <a:xfrm flipH="false" flipV="false" rot="0">
              <a:off x="0" y="0"/>
              <a:ext cx="1997203" cy="1997203"/>
            </a:xfrm>
            <a:custGeom>
              <a:avLst/>
              <a:gdLst/>
              <a:ahLst/>
              <a:cxnLst/>
              <a:rect r="r" b="b" t="t" l="l"/>
              <a:pathLst>
                <a:path h="1997203" w="1997203">
                  <a:moveTo>
                    <a:pt x="0" y="0"/>
                  </a:moveTo>
                  <a:lnTo>
                    <a:pt x="1997203" y="0"/>
                  </a:lnTo>
                  <a:lnTo>
                    <a:pt x="1997203" y="1997203"/>
                  </a:lnTo>
                  <a:lnTo>
                    <a:pt x="0" y="19972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3" id="83"/>
            <p:cNvSpPr/>
            <p:nvPr/>
          </p:nvSpPr>
          <p:spPr>
            <a:xfrm flipH="false" flipV="false" rot="0">
              <a:off x="376555" y="409576"/>
              <a:ext cx="1287442" cy="1178052"/>
            </a:xfrm>
            <a:custGeom>
              <a:avLst/>
              <a:gdLst/>
              <a:ahLst/>
              <a:cxnLst/>
              <a:rect r="r" b="b" t="t" l="l"/>
              <a:pathLst>
                <a:path h="1178052" w="1287442">
                  <a:moveTo>
                    <a:pt x="0" y="0"/>
                  </a:moveTo>
                  <a:lnTo>
                    <a:pt x="1287442" y="0"/>
                  </a:lnTo>
                  <a:lnTo>
                    <a:pt x="1287442" y="1178051"/>
                  </a:lnTo>
                  <a:lnTo>
                    <a:pt x="0" y="1178051"/>
                  </a:lnTo>
                  <a:lnTo>
                    <a:pt x="0" y="0"/>
                  </a:lnTo>
                  <a:close/>
                </a:path>
              </a:pathLst>
            </a:custGeom>
            <a:blipFill>
              <a:blip r:embed="rId13"/>
              <a:stretch>
                <a:fillRect l="0" t="0" r="0" b="0"/>
              </a:stretch>
            </a:blipFill>
          </p:spPr>
        </p:sp>
      </p:grpSp>
      <p:grpSp>
        <p:nvGrpSpPr>
          <p:cNvPr name="Group 84" id="84"/>
          <p:cNvGrpSpPr/>
          <p:nvPr/>
        </p:nvGrpSpPr>
        <p:grpSpPr>
          <a:xfrm rot="0">
            <a:off x="12089652" y="4094088"/>
            <a:ext cx="3725260" cy="3726830"/>
            <a:chOff x="0" y="0"/>
            <a:chExt cx="6832800" cy="6835680"/>
          </a:xfrm>
        </p:grpSpPr>
        <p:sp>
          <p:nvSpPr>
            <p:cNvPr name="Freeform 85" id="85"/>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86" id="86"/>
          <p:cNvGrpSpPr/>
          <p:nvPr/>
        </p:nvGrpSpPr>
        <p:grpSpPr>
          <a:xfrm rot="0">
            <a:off x="15620798" y="5205385"/>
            <a:ext cx="299512" cy="304616"/>
            <a:chOff x="0" y="0"/>
            <a:chExt cx="549360" cy="558720"/>
          </a:xfrm>
        </p:grpSpPr>
        <p:sp>
          <p:nvSpPr>
            <p:cNvPr name="Freeform 87" id="8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88" id="8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89" id="89"/>
          <p:cNvGrpSpPr/>
          <p:nvPr/>
        </p:nvGrpSpPr>
        <p:grpSpPr>
          <a:xfrm rot="0">
            <a:off x="15515399" y="6621298"/>
            <a:ext cx="299512" cy="304616"/>
            <a:chOff x="0" y="0"/>
            <a:chExt cx="549360" cy="558720"/>
          </a:xfrm>
        </p:grpSpPr>
        <p:sp>
          <p:nvSpPr>
            <p:cNvPr name="Freeform 90" id="9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91" id="9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92" id="92"/>
          <p:cNvGrpSpPr/>
          <p:nvPr/>
        </p:nvGrpSpPr>
        <p:grpSpPr>
          <a:xfrm rot="0">
            <a:off x="15155299" y="7290060"/>
            <a:ext cx="129540" cy="127970"/>
            <a:chOff x="0" y="0"/>
            <a:chExt cx="237600" cy="234720"/>
          </a:xfrm>
        </p:grpSpPr>
        <p:sp>
          <p:nvSpPr>
            <p:cNvPr name="Freeform 93" id="9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94" id="94"/>
          <p:cNvGrpSpPr/>
          <p:nvPr/>
        </p:nvGrpSpPr>
        <p:grpSpPr>
          <a:xfrm rot="0">
            <a:off x="11986020" y="6124355"/>
            <a:ext cx="299512" cy="304616"/>
            <a:chOff x="0" y="0"/>
            <a:chExt cx="549360" cy="558720"/>
          </a:xfrm>
        </p:grpSpPr>
        <p:sp>
          <p:nvSpPr>
            <p:cNvPr name="Freeform 95" id="95"/>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96" id="96"/>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97" id="97"/>
          <p:cNvGrpSpPr/>
          <p:nvPr/>
        </p:nvGrpSpPr>
        <p:grpSpPr>
          <a:xfrm rot="0">
            <a:off x="12285140" y="6797943"/>
            <a:ext cx="129933" cy="127970"/>
            <a:chOff x="0" y="0"/>
            <a:chExt cx="238320" cy="234720"/>
          </a:xfrm>
        </p:grpSpPr>
        <p:sp>
          <p:nvSpPr>
            <p:cNvPr name="Freeform 98" id="98"/>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295AEB"/>
            </a:solidFill>
          </p:spPr>
        </p:sp>
      </p:grpSp>
      <p:grpSp>
        <p:nvGrpSpPr>
          <p:cNvPr name="Group 99" id="99"/>
          <p:cNvGrpSpPr/>
          <p:nvPr/>
        </p:nvGrpSpPr>
        <p:grpSpPr>
          <a:xfrm rot="0">
            <a:off x="12469969" y="4472638"/>
            <a:ext cx="299512" cy="304616"/>
            <a:chOff x="0" y="0"/>
            <a:chExt cx="549360" cy="558720"/>
          </a:xfrm>
        </p:grpSpPr>
        <p:sp>
          <p:nvSpPr>
            <p:cNvPr name="Freeform 100" id="10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01" id="10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102" id="102"/>
          <p:cNvGrpSpPr/>
          <p:nvPr/>
        </p:nvGrpSpPr>
        <p:grpSpPr>
          <a:xfrm rot="0">
            <a:off x="15155299" y="4624946"/>
            <a:ext cx="129540" cy="127970"/>
            <a:chOff x="0" y="0"/>
            <a:chExt cx="237600" cy="234720"/>
          </a:xfrm>
        </p:grpSpPr>
        <p:sp>
          <p:nvSpPr>
            <p:cNvPr name="Freeform 103" id="10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104" id="104"/>
          <p:cNvGrpSpPr/>
          <p:nvPr/>
        </p:nvGrpSpPr>
        <p:grpSpPr>
          <a:xfrm rot="0">
            <a:off x="13431068" y="4094088"/>
            <a:ext cx="141323" cy="139610"/>
            <a:chOff x="0" y="0"/>
            <a:chExt cx="237600" cy="234720"/>
          </a:xfrm>
        </p:grpSpPr>
        <p:sp>
          <p:nvSpPr>
            <p:cNvPr name="Freeform 105" id="105"/>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106" id="106"/>
          <p:cNvGrpSpPr/>
          <p:nvPr/>
        </p:nvGrpSpPr>
        <p:grpSpPr>
          <a:xfrm rot="0">
            <a:off x="12619725" y="4624946"/>
            <a:ext cx="2665114" cy="2665114"/>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a:ln w="190500" cap="sq">
              <a:solidFill>
                <a:srgbClr val="002CB2"/>
              </a:solidFill>
              <a:prstDash val="solid"/>
              <a:miter/>
            </a:ln>
          </p:spPr>
        </p:sp>
        <p:sp>
          <p:nvSpPr>
            <p:cNvPr name="TextBox 108" id="108"/>
            <p:cNvSpPr txBox="true"/>
            <p:nvPr/>
          </p:nvSpPr>
          <p:spPr>
            <a:xfrm>
              <a:off x="76200" y="57150"/>
              <a:ext cx="660400" cy="679450"/>
            </a:xfrm>
            <a:prstGeom prst="rect">
              <a:avLst/>
            </a:prstGeom>
          </p:spPr>
          <p:txBody>
            <a:bodyPr anchor="ctr" rtlCol="false" tIns="56000" lIns="56000" bIns="56000" rIns="56000"/>
            <a:lstStyle/>
            <a:p>
              <a:pPr algn="ctr">
                <a:lnSpc>
                  <a:spcPts val="2859"/>
                </a:lnSpc>
              </a:pPr>
            </a:p>
          </p:txBody>
        </p:sp>
      </p:grpSp>
      <p:grpSp>
        <p:nvGrpSpPr>
          <p:cNvPr name="Group 109" id="109"/>
          <p:cNvGrpSpPr/>
          <p:nvPr/>
        </p:nvGrpSpPr>
        <p:grpSpPr>
          <a:xfrm rot="0">
            <a:off x="14488897" y="7517480"/>
            <a:ext cx="326755" cy="332323"/>
            <a:chOff x="0" y="0"/>
            <a:chExt cx="549360" cy="558720"/>
          </a:xfrm>
        </p:grpSpPr>
        <p:sp>
          <p:nvSpPr>
            <p:cNvPr name="Freeform 110" id="110"/>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11" id="111"/>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112" id="112"/>
          <p:cNvGrpSpPr/>
          <p:nvPr/>
        </p:nvGrpSpPr>
        <p:grpSpPr>
          <a:xfrm rot="0">
            <a:off x="12847767" y="7322434"/>
            <a:ext cx="326755" cy="332323"/>
            <a:chOff x="0" y="0"/>
            <a:chExt cx="549360" cy="558720"/>
          </a:xfrm>
        </p:grpSpPr>
        <p:sp>
          <p:nvSpPr>
            <p:cNvPr name="Freeform 113" id="113"/>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14" id="114"/>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115" id="115"/>
          <p:cNvGrpSpPr/>
          <p:nvPr/>
        </p:nvGrpSpPr>
        <p:grpSpPr>
          <a:xfrm rot="0">
            <a:off x="14325519" y="3958857"/>
            <a:ext cx="326755" cy="332323"/>
            <a:chOff x="0" y="0"/>
            <a:chExt cx="549360" cy="558720"/>
          </a:xfrm>
        </p:grpSpPr>
        <p:sp>
          <p:nvSpPr>
            <p:cNvPr name="Freeform 116" id="116"/>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17" id="117"/>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295AEB"/>
            </a:solidFill>
          </p:spPr>
        </p:sp>
      </p:grpSp>
      <p:grpSp>
        <p:nvGrpSpPr>
          <p:cNvPr name="Group 118" id="118"/>
          <p:cNvGrpSpPr/>
          <p:nvPr/>
        </p:nvGrpSpPr>
        <p:grpSpPr>
          <a:xfrm rot="0">
            <a:off x="12089652" y="5293708"/>
            <a:ext cx="129540" cy="127970"/>
            <a:chOff x="0" y="0"/>
            <a:chExt cx="237600" cy="234720"/>
          </a:xfrm>
        </p:grpSpPr>
        <p:sp>
          <p:nvSpPr>
            <p:cNvPr name="Freeform 119" id="11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120" id="120"/>
          <p:cNvGrpSpPr/>
          <p:nvPr/>
        </p:nvGrpSpPr>
        <p:grpSpPr>
          <a:xfrm rot="0">
            <a:off x="15750142" y="6001664"/>
            <a:ext cx="129540" cy="127970"/>
            <a:chOff x="0" y="0"/>
            <a:chExt cx="237600" cy="234720"/>
          </a:xfrm>
        </p:grpSpPr>
        <p:sp>
          <p:nvSpPr>
            <p:cNvPr name="Freeform 121" id="12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122" id="122"/>
          <p:cNvGrpSpPr/>
          <p:nvPr/>
        </p:nvGrpSpPr>
        <p:grpSpPr>
          <a:xfrm rot="0">
            <a:off x="13746253" y="7710193"/>
            <a:ext cx="141323" cy="139610"/>
            <a:chOff x="0" y="0"/>
            <a:chExt cx="237600" cy="234720"/>
          </a:xfrm>
        </p:grpSpPr>
        <p:sp>
          <p:nvSpPr>
            <p:cNvPr name="Freeform 123" id="123"/>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295AEB"/>
            </a:solidFill>
          </p:spPr>
        </p:sp>
      </p:grpSp>
      <p:grpSp>
        <p:nvGrpSpPr>
          <p:cNvPr name="Group 124" id="124"/>
          <p:cNvGrpSpPr/>
          <p:nvPr/>
        </p:nvGrpSpPr>
        <p:grpSpPr>
          <a:xfrm rot="0">
            <a:off x="14652274" y="7727329"/>
            <a:ext cx="1637623" cy="1736224"/>
            <a:chOff x="0" y="0"/>
            <a:chExt cx="2183497" cy="2314966"/>
          </a:xfrm>
        </p:grpSpPr>
        <p:grpSp>
          <p:nvGrpSpPr>
            <p:cNvPr name="Group 125" id="125"/>
            <p:cNvGrpSpPr/>
            <p:nvPr/>
          </p:nvGrpSpPr>
          <p:grpSpPr>
            <a:xfrm rot="0">
              <a:off x="222086" y="408965"/>
              <a:ext cx="1910569" cy="1906001"/>
              <a:chOff x="0" y="0"/>
              <a:chExt cx="2409120" cy="2403360"/>
            </a:xfrm>
          </p:grpSpPr>
          <p:sp>
            <p:nvSpPr>
              <p:cNvPr name="Freeform 126" id="126"/>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FFFF"/>
              </a:solidFill>
            </p:spPr>
          </p:sp>
        </p:grpSp>
        <p:grpSp>
          <p:nvGrpSpPr>
            <p:cNvPr name="Group 127" id="127"/>
            <p:cNvGrpSpPr/>
            <p:nvPr/>
          </p:nvGrpSpPr>
          <p:grpSpPr>
            <a:xfrm rot="0">
              <a:off x="407894" y="468460"/>
              <a:ext cx="1367708" cy="1367708"/>
              <a:chOff x="0" y="0"/>
              <a:chExt cx="2245932" cy="2245932"/>
            </a:xfrm>
          </p:grpSpPr>
          <p:sp>
            <p:nvSpPr>
              <p:cNvPr name="Freeform 128" id="128"/>
              <p:cNvSpPr/>
              <p:nvPr/>
            </p:nvSpPr>
            <p:spPr>
              <a:xfrm flipH="false" flipV="false" rot="0">
                <a:off x="0" y="0"/>
                <a:ext cx="2245995" cy="2245995"/>
              </a:xfrm>
              <a:custGeom>
                <a:avLst/>
                <a:gdLst/>
                <a:ahLst/>
                <a:cxnLst/>
                <a:rect r="r" b="b" t="t" l="l"/>
                <a:pathLst>
                  <a:path h="2245995" w="2245995">
                    <a:moveTo>
                      <a:pt x="0" y="0"/>
                    </a:moveTo>
                    <a:lnTo>
                      <a:pt x="2245995" y="0"/>
                    </a:lnTo>
                    <a:lnTo>
                      <a:pt x="2245995" y="2245995"/>
                    </a:lnTo>
                    <a:lnTo>
                      <a:pt x="0" y="2245995"/>
                    </a:lnTo>
                    <a:lnTo>
                      <a:pt x="0" y="0"/>
                    </a:lnTo>
                    <a:close/>
                  </a:path>
                </a:pathLst>
              </a:custGeom>
              <a:blipFill>
                <a:blip r:embed="rId14"/>
                <a:stretch>
                  <a:fillRect l="0" t="0" r="2" b="2"/>
                </a:stretch>
              </a:blipFill>
            </p:spPr>
          </p:sp>
        </p:grpSp>
        <p:sp>
          <p:nvSpPr>
            <p:cNvPr name="Freeform 129" id="129"/>
            <p:cNvSpPr/>
            <p:nvPr/>
          </p:nvSpPr>
          <p:spPr>
            <a:xfrm flipH="false" flipV="false" rot="0">
              <a:off x="0" y="0"/>
              <a:ext cx="2183497" cy="2183497"/>
            </a:xfrm>
            <a:custGeom>
              <a:avLst/>
              <a:gdLst/>
              <a:ahLst/>
              <a:cxnLst/>
              <a:rect r="r" b="b" t="t" l="l"/>
              <a:pathLst>
                <a:path h="2183497" w="2183497">
                  <a:moveTo>
                    <a:pt x="0" y="0"/>
                  </a:moveTo>
                  <a:lnTo>
                    <a:pt x="2183497" y="0"/>
                  </a:lnTo>
                  <a:lnTo>
                    <a:pt x="2183497" y="2183497"/>
                  </a:lnTo>
                  <a:lnTo>
                    <a:pt x="0" y="2183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30" id="130"/>
          <p:cNvSpPr txBox="true"/>
          <p:nvPr/>
        </p:nvSpPr>
        <p:spPr>
          <a:xfrm rot="0">
            <a:off x="13011145" y="5654181"/>
            <a:ext cx="1892265" cy="623587"/>
          </a:xfrm>
          <a:prstGeom prst="rect">
            <a:avLst/>
          </a:prstGeom>
        </p:spPr>
        <p:txBody>
          <a:bodyPr anchor="t" rtlCol="false" tIns="0" lIns="0" bIns="0" rIns="0">
            <a:spAutoFit/>
          </a:bodyPr>
          <a:lstStyle/>
          <a:p>
            <a:pPr algn="ctr">
              <a:lnSpc>
                <a:spcPts val="2520"/>
              </a:lnSpc>
            </a:pPr>
            <a:r>
              <a:rPr lang="en-US" b="true" sz="1800" spc="90">
                <a:solidFill>
                  <a:srgbClr val="000000"/>
                </a:solidFill>
                <a:latin typeface="Open Sauce Bold"/>
                <a:ea typeface="Open Sauce Bold"/>
                <a:cs typeface="Open Sauce Bold"/>
                <a:sym typeface="Open Sauce Bold"/>
              </a:rPr>
              <a:t>Tech</a:t>
            </a:r>
            <a:r>
              <a:rPr lang="en-US" b="true" sz="1800" spc="90">
                <a:solidFill>
                  <a:srgbClr val="000000"/>
                </a:solidFill>
                <a:latin typeface="Open Sauce Bold"/>
                <a:ea typeface="Open Sauce Bold"/>
                <a:cs typeface="Open Sauce Bold"/>
                <a:sym typeface="Open Sauce Bold"/>
              </a:rPr>
              <a:t>nologies Utilisées </a:t>
            </a:r>
          </a:p>
        </p:txBody>
      </p:sp>
      <p:grpSp>
        <p:nvGrpSpPr>
          <p:cNvPr name="Group 131" id="131"/>
          <p:cNvGrpSpPr/>
          <p:nvPr/>
        </p:nvGrpSpPr>
        <p:grpSpPr>
          <a:xfrm rot="0">
            <a:off x="10354967" y="2526252"/>
            <a:ext cx="2943174" cy="2409975"/>
            <a:chOff x="0" y="0"/>
            <a:chExt cx="3924232" cy="3213301"/>
          </a:xfrm>
        </p:grpSpPr>
        <p:grpSp>
          <p:nvGrpSpPr>
            <p:cNvPr name="Group 132" id="132"/>
            <p:cNvGrpSpPr/>
            <p:nvPr/>
          </p:nvGrpSpPr>
          <p:grpSpPr>
            <a:xfrm rot="0">
              <a:off x="1838131" y="188273"/>
              <a:ext cx="1911140" cy="1906001"/>
              <a:chOff x="0" y="0"/>
              <a:chExt cx="2409840" cy="2403360"/>
            </a:xfrm>
          </p:grpSpPr>
          <p:sp>
            <p:nvSpPr>
              <p:cNvPr name="Freeform 133" id="133"/>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FFFFFF"/>
              </a:solidFill>
            </p:spPr>
          </p:sp>
        </p:grpSp>
        <p:sp>
          <p:nvSpPr>
            <p:cNvPr name="Freeform 134" id="134"/>
            <p:cNvSpPr/>
            <p:nvPr/>
          </p:nvSpPr>
          <p:spPr>
            <a:xfrm flipH="false" flipV="false" rot="0">
              <a:off x="904556" y="480060"/>
              <a:ext cx="2115121" cy="2115121"/>
            </a:xfrm>
            <a:custGeom>
              <a:avLst/>
              <a:gdLst/>
              <a:ahLst/>
              <a:cxnLst/>
              <a:rect r="r" b="b" t="t" l="l"/>
              <a:pathLst>
                <a:path h="2115121" w="2115121">
                  <a:moveTo>
                    <a:pt x="0" y="0"/>
                  </a:moveTo>
                  <a:lnTo>
                    <a:pt x="2115121" y="0"/>
                  </a:lnTo>
                  <a:lnTo>
                    <a:pt x="2115121" y="2115121"/>
                  </a:lnTo>
                  <a:lnTo>
                    <a:pt x="0" y="2115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5" id="135"/>
            <p:cNvGrpSpPr/>
            <p:nvPr/>
          </p:nvGrpSpPr>
          <p:grpSpPr>
            <a:xfrm rot="0">
              <a:off x="0" y="0"/>
              <a:ext cx="3924232" cy="3213301"/>
              <a:chOff x="0" y="0"/>
              <a:chExt cx="2256006" cy="1847298"/>
            </a:xfrm>
          </p:grpSpPr>
          <p:sp>
            <p:nvSpPr>
              <p:cNvPr name="Freeform 136" id="136"/>
              <p:cNvSpPr/>
              <p:nvPr/>
            </p:nvSpPr>
            <p:spPr>
              <a:xfrm flipH="false" flipV="false" rot="0">
                <a:off x="0" y="0"/>
                <a:ext cx="2256028" cy="1847289"/>
              </a:xfrm>
              <a:custGeom>
                <a:avLst/>
                <a:gdLst/>
                <a:ahLst/>
                <a:cxnLst/>
                <a:rect r="r" b="b" t="t" l="l"/>
                <a:pathLst>
                  <a:path h="1847289" w="2256028">
                    <a:moveTo>
                      <a:pt x="0" y="0"/>
                    </a:moveTo>
                    <a:lnTo>
                      <a:pt x="2256028" y="0"/>
                    </a:lnTo>
                    <a:lnTo>
                      <a:pt x="2256028" y="1847289"/>
                    </a:lnTo>
                    <a:lnTo>
                      <a:pt x="0" y="1847289"/>
                    </a:lnTo>
                    <a:lnTo>
                      <a:pt x="0" y="0"/>
                    </a:lnTo>
                    <a:close/>
                  </a:path>
                </a:pathLst>
              </a:custGeom>
              <a:blipFill>
                <a:blip r:embed="rId15"/>
                <a:stretch>
                  <a:fillRect l="-9438" t="0" r="-9437" b="0"/>
                </a:stretch>
              </a:blipFill>
            </p:spPr>
          </p:sp>
        </p:grpSp>
      </p:grpSp>
      <p:grpSp>
        <p:nvGrpSpPr>
          <p:cNvPr name="Group 137" id="137"/>
          <p:cNvGrpSpPr/>
          <p:nvPr/>
        </p:nvGrpSpPr>
        <p:grpSpPr>
          <a:xfrm rot="0">
            <a:off x="13789818" y="2372516"/>
            <a:ext cx="1724913" cy="1586341"/>
            <a:chOff x="0" y="0"/>
            <a:chExt cx="2299884" cy="2115121"/>
          </a:xfrm>
        </p:grpSpPr>
        <p:grpSp>
          <p:nvGrpSpPr>
            <p:cNvPr name="Group 138" id="138"/>
            <p:cNvGrpSpPr/>
            <p:nvPr/>
          </p:nvGrpSpPr>
          <p:grpSpPr>
            <a:xfrm rot="0">
              <a:off x="0" y="21222"/>
              <a:ext cx="1910569" cy="1906001"/>
              <a:chOff x="0" y="0"/>
              <a:chExt cx="2409120" cy="2403360"/>
            </a:xfrm>
          </p:grpSpPr>
          <p:sp>
            <p:nvSpPr>
              <p:cNvPr name="Freeform 139" id="139"/>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FFFF"/>
              </a:solidFill>
            </p:spPr>
          </p:sp>
        </p:grpSp>
        <p:sp>
          <p:nvSpPr>
            <p:cNvPr name="Freeform 140" id="140"/>
            <p:cNvSpPr/>
            <p:nvPr/>
          </p:nvSpPr>
          <p:spPr>
            <a:xfrm flipH="false" flipV="false" rot="0">
              <a:off x="184763" y="0"/>
              <a:ext cx="2115121" cy="2115121"/>
            </a:xfrm>
            <a:custGeom>
              <a:avLst/>
              <a:gdLst/>
              <a:ahLst/>
              <a:cxnLst/>
              <a:rect r="r" b="b" t="t" l="l"/>
              <a:pathLst>
                <a:path h="2115121" w="2115121">
                  <a:moveTo>
                    <a:pt x="0" y="0"/>
                  </a:moveTo>
                  <a:lnTo>
                    <a:pt x="2115121" y="0"/>
                  </a:lnTo>
                  <a:lnTo>
                    <a:pt x="2115121" y="2115121"/>
                  </a:lnTo>
                  <a:lnTo>
                    <a:pt x="0" y="2115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1" id="141"/>
            <p:cNvSpPr/>
            <p:nvPr/>
          </p:nvSpPr>
          <p:spPr>
            <a:xfrm flipH="false" flipV="false" rot="0">
              <a:off x="566353" y="348828"/>
              <a:ext cx="1351941" cy="1441022"/>
            </a:xfrm>
            <a:custGeom>
              <a:avLst/>
              <a:gdLst/>
              <a:ahLst/>
              <a:cxnLst/>
              <a:rect r="r" b="b" t="t" l="l"/>
              <a:pathLst>
                <a:path h="1441022" w="1351941">
                  <a:moveTo>
                    <a:pt x="0" y="0"/>
                  </a:moveTo>
                  <a:lnTo>
                    <a:pt x="1351941" y="0"/>
                  </a:lnTo>
                  <a:lnTo>
                    <a:pt x="1351941" y="1441022"/>
                  </a:lnTo>
                  <a:lnTo>
                    <a:pt x="0" y="1441022"/>
                  </a:lnTo>
                  <a:lnTo>
                    <a:pt x="0" y="0"/>
                  </a:lnTo>
                  <a:close/>
                </a:path>
              </a:pathLst>
            </a:custGeom>
            <a:blipFill>
              <a:blip r:embed="rId16">
                <a:extLst>
                  <a:ext uri="{96DAC541-7B7A-43D3-8B79-37D633B846F1}">
                    <asvg:svgBlip xmlns:asvg="http://schemas.microsoft.com/office/drawing/2016/SVG/main" r:embed="rId17"/>
                  </a:ext>
                </a:extLst>
              </a:blip>
              <a:stretch>
                <a:fillRect l="-1368" t="0" r="-1368" b="0"/>
              </a:stretch>
            </a:blipFill>
          </p:spPr>
        </p:sp>
      </p:grpSp>
      <p:grpSp>
        <p:nvGrpSpPr>
          <p:cNvPr name="Group 142" id="142"/>
          <p:cNvGrpSpPr/>
          <p:nvPr/>
        </p:nvGrpSpPr>
        <p:grpSpPr>
          <a:xfrm rot="0">
            <a:off x="16050610" y="3696566"/>
            <a:ext cx="1700348" cy="1586341"/>
            <a:chOff x="0" y="0"/>
            <a:chExt cx="2267131" cy="2115121"/>
          </a:xfrm>
        </p:grpSpPr>
        <p:grpSp>
          <p:nvGrpSpPr>
            <p:cNvPr name="Group 143" id="143"/>
            <p:cNvGrpSpPr/>
            <p:nvPr/>
          </p:nvGrpSpPr>
          <p:grpSpPr>
            <a:xfrm rot="0">
              <a:off x="356562" y="104560"/>
              <a:ext cx="1910569" cy="1906001"/>
              <a:chOff x="0" y="0"/>
              <a:chExt cx="2409120" cy="2403360"/>
            </a:xfrm>
          </p:grpSpPr>
          <p:sp>
            <p:nvSpPr>
              <p:cNvPr name="Freeform 144" id="144"/>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FFFF"/>
              </a:solidFill>
            </p:spPr>
          </p:sp>
        </p:grpSp>
        <p:sp>
          <p:nvSpPr>
            <p:cNvPr name="Freeform 145" id="145"/>
            <p:cNvSpPr/>
            <p:nvPr/>
          </p:nvSpPr>
          <p:spPr>
            <a:xfrm flipH="false" flipV="false" rot="0">
              <a:off x="0" y="0"/>
              <a:ext cx="2115121" cy="2115121"/>
            </a:xfrm>
            <a:custGeom>
              <a:avLst/>
              <a:gdLst/>
              <a:ahLst/>
              <a:cxnLst/>
              <a:rect r="r" b="b" t="t" l="l"/>
              <a:pathLst>
                <a:path h="2115121" w="2115121">
                  <a:moveTo>
                    <a:pt x="0" y="0"/>
                  </a:moveTo>
                  <a:lnTo>
                    <a:pt x="2115121" y="0"/>
                  </a:lnTo>
                  <a:lnTo>
                    <a:pt x="2115121" y="2115121"/>
                  </a:lnTo>
                  <a:lnTo>
                    <a:pt x="0" y="2115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6" id="146"/>
            <p:cNvSpPr/>
            <p:nvPr/>
          </p:nvSpPr>
          <p:spPr>
            <a:xfrm flipH="false" flipV="false" rot="0">
              <a:off x="276427" y="571269"/>
              <a:ext cx="1657395" cy="1012883"/>
            </a:xfrm>
            <a:custGeom>
              <a:avLst/>
              <a:gdLst/>
              <a:ahLst/>
              <a:cxnLst/>
              <a:rect r="r" b="b" t="t" l="l"/>
              <a:pathLst>
                <a:path h="1012883" w="1657395">
                  <a:moveTo>
                    <a:pt x="0" y="0"/>
                  </a:moveTo>
                  <a:lnTo>
                    <a:pt x="1657395" y="0"/>
                  </a:lnTo>
                  <a:lnTo>
                    <a:pt x="1657395" y="1012883"/>
                  </a:lnTo>
                  <a:lnTo>
                    <a:pt x="0" y="1012883"/>
                  </a:lnTo>
                  <a:lnTo>
                    <a:pt x="0" y="0"/>
                  </a:lnTo>
                  <a:close/>
                </a:path>
              </a:pathLst>
            </a:custGeom>
            <a:blipFill>
              <a:blip r:embed="rId18"/>
              <a:stretch>
                <a:fillRect l="-25035" t="-25003" r="-35316" b="-28055"/>
              </a:stretch>
            </a:blipFill>
          </p:spPr>
        </p:sp>
      </p:grpSp>
      <p:grpSp>
        <p:nvGrpSpPr>
          <p:cNvPr name="Group 147" id="147"/>
          <p:cNvGrpSpPr/>
          <p:nvPr/>
        </p:nvGrpSpPr>
        <p:grpSpPr>
          <a:xfrm rot="0">
            <a:off x="11491969" y="7559643"/>
            <a:ext cx="1586341" cy="1586341"/>
            <a:chOff x="0" y="0"/>
            <a:chExt cx="2115121" cy="2115121"/>
          </a:xfrm>
        </p:grpSpPr>
        <p:sp>
          <p:nvSpPr>
            <p:cNvPr name="Freeform 148" id="148"/>
            <p:cNvSpPr/>
            <p:nvPr/>
          </p:nvSpPr>
          <p:spPr>
            <a:xfrm flipH="false" flipV="false" rot="0">
              <a:off x="0" y="0"/>
              <a:ext cx="2115121" cy="2115121"/>
            </a:xfrm>
            <a:custGeom>
              <a:avLst/>
              <a:gdLst/>
              <a:ahLst/>
              <a:cxnLst/>
              <a:rect r="r" b="b" t="t" l="l"/>
              <a:pathLst>
                <a:path h="2115121" w="2115121">
                  <a:moveTo>
                    <a:pt x="0" y="0"/>
                  </a:moveTo>
                  <a:lnTo>
                    <a:pt x="2115121" y="0"/>
                  </a:lnTo>
                  <a:lnTo>
                    <a:pt x="2115121" y="2115121"/>
                  </a:lnTo>
                  <a:lnTo>
                    <a:pt x="0" y="2115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9" id="149"/>
            <p:cNvGrpSpPr/>
            <p:nvPr/>
          </p:nvGrpSpPr>
          <p:grpSpPr>
            <a:xfrm rot="0">
              <a:off x="138136" y="633389"/>
              <a:ext cx="1788554" cy="840754"/>
              <a:chOff x="0" y="0"/>
              <a:chExt cx="3425119" cy="1610062"/>
            </a:xfrm>
          </p:grpSpPr>
          <p:sp>
            <p:nvSpPr>
              <p:cNvPr name="Freeform 150" id="150"/>
              <p:cNvSpPr/>
              <p:nvPr/>
            </p:nvSpPr>
            <p:spPr>
              <a:xfrm flipH="false" flipV="false" rot="0">
                <a:off x="0" y="0"/>
                <a:ext cx="3425063" cy="1610106"/>
              </a:xfrm>
              <a:custGeom>
                <a:avLst/>
                <a:gdLst/>
                <a:ahLst/>
                <a:cxnLst/>
                <a:rect r="r" b="b" t="t" l="l"/>
                <a:pathLst>
                  <a:path h="1610106" w="3425063">
                    <a:moveTo>
                      <a:pt x="0" y="0"/>
                    </a:moveTo>
                    <a:lnTo>
                      <a:pt x="3425063" y="0"/>
                    </a:lnTo>
                    <a:lnTo>
                      <a:pt x="3425063" y="1610106"/>
                    </a:lnTo>
                    <a:lnTo>
                      <a:pt x="0" y="1610106"/>
                    </a:lnTo>
                    <a:lnTo>
                      <a:pt x="0" y="0"/>
                    </a:lnTo>
                    <a:close/>
                  </a:path>
                </a:pathLst>
              </a:custGeom>
              <a:blipFill>
                <a:blip r:embed="rId19"/>
                <a:stretch>
                  <a:fillRect l="0" t="-9564" r="-1" b="-9562"/>
                </a:stretch>
              </a:blipFill>
            </p:spPr>
          </p:sp>
        </p:grpSp>
      </p:grpSp>
      <p:grpSp>
        <p:nvGrpSpPr>
          <p:cNvPr name="Group 151" id="151"/>
          <p:cNvGrpSpPr/>
          <p:nvPr/>
        </p:nvGrpSpPr>
        <p:grpSpPr>
          <a:xfrm rot="0">
            <a:off x="10064344" y="5421678"/>
            <a:ext cx="1586341" cy="1648943"/>
            <a:chOff x="0" y="0"/>
            <a:chExt cx="2115121" cy="2198591"/>
          </a:xfrm>
        </p:grpSpPr>
        <p:grpSp>
          <p:nvGrpSpPr>
            <p:cNvPr name="Group 152" id="152"/>
            <p:cNvGrpSpPr/>
            <p:nvPr/>
          </p:nvGrpSpPr>
          <p:grpSpPr>
            <a:xfrm rot="0">
              <a:off x="203981" y="292590"/>
              <a:ext cx="1911140" cy="1906001"/>
              <a:chOff x="0" y="0"/>
              <a:chExt cx="2409840" cy="2403360"/>
            </a:xfrm>
          </p:grpSpPr>
          <p:sp>
            <p:nvSpPr>
              <p:cNvPr name="Freeform 153" id="153"/>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FFFFFF"/>
              </a:solidFill>
            </p:spPr>
          </p:sp>
        </p:grpSp>
        <p:sp>
          <p:nvSpPr>
            <p:cNvPr name="Freeform 154" id="154"/>
            <p:cNvSpPr/>
            <p:nvPr/>
          </p:nvSpPr>
          <p:spPr>
            <a:xfrm flipH="false" flipV="false" rot="0">
              <a:off x="0" y="0"/>
              <a:ext cx="2115121" cy="2115121"/>
            </a:xfrm>
            <a:custGeom>
              <a:avLst/>
              <a:gdLst/>
              <a:ahLst/>
              <a:cxnLst/>
              <a:rect r="r" b="b" t="t" l="l"/>
              <a:pathLst>
                <a:path h="2115121" w="2115121">
                  <a:moveTo>
                    <a:pt x="0" y="0"/>
                  </a:moveTo>
                  <a:lnTo>
                    <a:pt x="2115121" y="0"/>
                  </a:lnTo>
                  <a:lnTo>
                    <a:pt x="2115121" y="2115121"/>
                  </a:lnTo>
                  <a:lnTo>
                    <a:pt x="0" y="2115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5" id="155"/>
            <p:cNvGrpSpPr/>
            <p:nvPr/>
          </p:nvGrpSpPr>
          <p:grpSpPr>
            <a:xfrm rot="0">
              <a:off x="365765" y="406459"/>
              <a:ext cx="1383592" cy="1302203"/>
              <a:chOff x="0" y="0"/>
              <a:chExt cx="1577784" cy="1484971"/>
            </a:xfrm>
          </p:grpSpPr>
          <p:sp>
            <p:nvSpPr>
              <p:cNvPr name="Freeform 156" id="156"/>
              <p:cNvSpPr/>
              <p:nvPr/>
            </p:nvSpPr>
            <p:spPr>
              <a:xfrm flipH="false" flipV="false" rot="0">
                <a:off x="0" y="0"/>
                <a:ext cx="1577721" cy="1485011"/>
              </a:xfrm>
              <a:custGeom>
                <a:avLst/>
                <a:gdLst/>
                <a:ahLst/>
                <a:cxnLst/>
                <a:rect r="r" b="b" t="t" l="l"/>
                <a:pathLst>
                  <a:path h="1485011" w="1577721">
                    <a:moveTo>
                      <a:pt x="0" y="0"/>
                    </a:moveTo>
                    <a:lnTo>
                      <a:pt x="1577721" y="0"/>
                    </a:lnTo>
                    <a:lnTo>
                      <a:pt x="1577721" y="1485011"/>
                    </a:lnTo>
                    <a:lnTo>
                      <a:pt x="0" y="1485011"/>
                    </a:lnTo>
                    <a:lnTo>
                      <a:pt x="0" y="0"/>
                    </a:lnTo>
                    <a:close/>
                  </a:path>
                </a:pathLst>
              </a:custGeom>
              <a:blipFill>
                <a:blip r:embed="rId20"/>
                <a:stretch>
                  <a:fillRect l="-114" t="0" r="-118" b="2"/>
                </a:stretch>
              </a:blipFill>
            </p:spPr>
          </p:sp>
        </p:grpSp>
      </p:grpSp>
      <p:sp>
        <p:nvSpPr>
          <p:cNvPr name="TextBox 157" id="157"/>
          <p:cNvSpPr txBox="true"/>
          <p:nvPr/>
        </p:nvSpPr>
        <p:spPr>
          <a:xfrm rot="0">
            <a:off x="17240740" y="9695829"/>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18</a:t>
            </a:r>
          </a:p>
        </p:txBody>
      </p:sp>
      <p:sp>
        <p:nvSpPr>
          <p:cNvPr name="TextBox 158" id="158"/>
          <p:cNvSpPr txBox="true"/>
          <p:nvPr/>
        </p:nvSpPr>
        <p:spPr>
          <a:xfrm rot="0">
            <a:off x="1888204" y="208154"/>
            <a:ext cx="13459764" cy="600075"/>
          </a:xfrm>
          <a:prstGeom prst="rect">
            <a:avLst/>
          </a:prstGeom>
        </p:spPr>
        <p:txBody>
          <a:bodyPr anchor="t" rtlCol="false" tIns="0" lIns="0" bIns="0" rIns="0">
            <a:spAutoFit/>
          </a:bodyPr>
          <a:lstStyle/>
          <a:p>
            <a:pPr algn="ctr">
              <a:lnSpc>
                <a:spcPts val="4799"/>
              </a:lnSpc>
            </a:pPr>
            <a:r>
              <a:rPr lang="en-US" sz="3999" b="true">
                <a:solidFill>
                  <a:srgbClr val="123586"/>
                </a:solidFill>
                <a:latin typeface="Eastman Grotesque Bold"/>
                <a:ea typeface="Eastman Grotesque Bold"/>
                <a:cs typeface="Eastman Grotesque Bold"/>
                <a:sym typeface="Eastman Grotesque Bold"/>
              </a:rPr>
              <a:t>Environnement logiciel et technologies utilisées</a:t>
            </a:r>
          </a:p>
        </p:txBody>
      </p:sp>
      <p:grpSp>
        <p:nvGrpSpPr>
          <p:cNvPr name="Group 159" id="159"/>
          <p:cNvGrpSpPr/>
          <p:nvPr/>
        </p:nvGrpSpPr>
        <p:grpSpPr>
          <a:xfrm rot="0">
            <a:off x="16262941" y="6001664"/>
            <a:ext cx="1562229" cy="1725665"/>
            <a:chOff x="0" y="0"/>
            <a:chExt cx="2082973" cy="2300887"/>
          </a:xfrm>
        </p:grpSpPr>
        <p:grpSp>
          <p:nvGrpSpPr>
            <p:cNvPr name="Group 160" id="160"/>
            <p:cNvGrpSpPr/>
            <p:nvPr/>
          </p:nvGrpSpPr>
          <p:grpSpPr>
            <a:xfrm rot="0">
              <a:off x="156746" y="394885"/>
              <a:ext cx="1910569" cy="1906001"/>
              <a:chOff x="0" y="0"/>
              <a:chExt cx="2409120" cy="2403360"/>
            </a:xfrm>
          </p:grpSpPr>
          <p:sp>
            <p:nvSpPr>
              <p:cNvPr name="Freeform 161" id="161"/>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FFFFFF"/>
              </a:solidFill>
            </p:spPr>
          </p:sp>
        </p:grpSp>
        <p:sp>
          <p:nvSpPr>
            <p:cNvPr name="Freeform 162" id="162"/>
            <p:cNvSpPr/>
            <p:nvPr/>
          </p:nvSpPr>
          <p:spPr>
            <a:xfrm flipH="false" flipV="false" rot="0">
              <a:off x="0" y="0"/>
              <a:ext cx="2082973" cy="2082973"/>
            </a:xfrm>
            <a:custGeom>
              <a:avLst/>
              <a:gdLst/>
              <a:ahLst/>
              <a:cxnLst/>
              <a:rect r="r" b="b" t="t" l="l"/>
              <a:pathLst>
                <a:path h="2082973" w="2082973">
                  <a:moveTo>
                    <a:pt x="0" y="0"/>
                  </a:moveTo>
                  <a:lnTo>
                    <a:pt x="2082973" y="0"/>
                  </a:lnTo>
                  <a:lnTo>
                    <a:pt x="2082973" y="2082973"/>
                  </a:lnTo>
                  <a:lnTo>
                    <a:pt x="0" y="20829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3" id="163"/>
            <p:cNvSpPr/>
            <p:nvPr/>
          </p:nvSpPr>
          <p:spPr>
            <a:xfrm flipH="false" flipV="false" rot="0">
              <a:off x="143436" y="726384"/>
              <a:ext cx="1796101" cy="605742"/>
            </a:xfrm>
            <a:custGeom>
              <a:avLst/>
              <a:gdLst/>
              <a:ahLst/>
              <a:cxnLst/>
              <a:rect r="r" b="b" t="t" l="l"/>
              <a:pathLst>
                <a:path h="605742" w="1796101">
                  <a:moveTo>
                    <a:pt x="0" y="0"/>
                  </a:moveTo>
                  <a:lnTo>
                    <a:pt x="1796101" y="0"/>
                  </a:lnTo>
                  <a:lnTo>
                    <a:pt x="1796101" y="605742"/>
                  </a:lnTo>
                  <a:lnTo>
                    <a:pt x="0" y="605742"/>
                  </a:lnTo>
                  <a:lnTo>
                    <a:pt x="0" y="0"/>
                  </a:lnTo>
                  <a:close/>
                </a:path>
              </a:pathLst>
            </a:custGeom>
            <a:blipFill>
              <a:blip r:embed="rId21"/>
              <a:stretch>
                <a:fillRect l="-9602" t="-27918" r="-10456" b="-24648"/>
              </a:stretch>
            </a:blipFill>
          </p:spPr>
        </p:sp>
      </p:grpSp>
      <p:grpSp>
        <p:nvGrpSpPr>
          <p:cNvPr name="Group 164" id="164"/>
          <p:cNvGrpSpPr/>
          <p:nvPr/>
        </p:nvGrpSpPr>
        <p:grpSpPr>
          <a:xfrm rot="0">
            <a:off x="3419043" y="7972630"/>
            <a:ext cx="6812147" cy="2067916"/>
            <a:chOff x="0" y="0"/>
            <a:chExt cx="9082862" cy="2757221"/>
          </a:xfrm>
        </p:grpSpPr>
        <p:grpSp>
          <p:nvGrpSpPr>
            <p:cNvPr name="Group 165" id="165"/>
            <p:cNvGrpSpPr/>
            <p:nvPr/>
          </p:nvGrpSpPr>
          <p:grpSpPr>
            <a:xfrm rot="0">
              <a:off x="0" y="0"/>
              <a:ext cx="9082862" cy="2757221"/>
              <a:chOff x="0" y="0"/>
              <a:chExt cx="2164475" cy="657055"/>
            </a:xfrm>
          </p:grpSpPr>
          <p:sp>
            <p:nvSpPr>
              <p:cNvPr name="Freeform 166" id="166"/>
              <p:cNvSpPr/>
              <p:nvPr/>
            </p:nvSpPr>
            <p:spPr>
              <a:xfrm flipH="false" flipV="false" rot="0">
                <a:off x="0" y="0"/>
                <a:ext cx="2164475" cy="657055"/>
              </a:xfrm>
              <a:custGeom>
                <a:avLst/>
                <a:gdLst/>
                <a:ahLst/>
                <a:cxnLst/>
                <a:rect r="r" b="b" t="t" l="l"/>
                <a:pathLst>
                  <a:path h="657055" w="2164475">
                    <a:moveTo>
                      <a:pt x="44666" y="0"/>
                    </a:moveTo>
                    <a:lnTo>
                      <a:pt x="2119809" y="0"/>
                    </a:lnTo>
                    <a:cubicBezTo>
                      <a:pt x="2144478" y="0"/>
                      <a:pt x="2164475" y="19998"/>
                      <a:pt x="2164475" y="44666"/>
                    </a:cubicBezTo>
                    <a:lnTo>
                      <a:pt x="2164475" y="612388"/>
                    </a:lnTo>
                    <a:cubicBezTo>
                      <a:pt x="2164475" y="624235"/>
                      <a:pt x="2159770" y="635596"/>
                      <a:pt x="2151393" y="643972"/>
                    </a:cubicBezTo>
                    <a:cubicBezTo>
                      <a:pt x="2143016" y="652349"/>
                      <a:pt x="2131655" y="657055"/>
                      <a:pt x="2119809" y="657055"/>
                    </a:cubicBezTo>
                    <a:lnTo>
                      <a:pt x="44666" y="657055"/>
                    </a:lnTo>
                    <a:cubicBezTo>
                      <a:pt x="32820" y="657055"/>
                      <a:pt x="21459" y="652349"/>
                      <a:pt x="13082" y="643972"/>
                    </a:cubicBezTo>
                    <a:cubicBezTo>
                      <a:pt x="4706" y="635596"/>
                      <a:pt x="0" y="624235"/>
                      <a:pt x="0" y="612388"/>
                    </a:cubicBezTo>
                    <a:lnTo>
                      <a:pt x="0" y="44666"/>
                    </a:lnTo>
                    <a:cubicBezTo>
                      <a:pt x="0" y="32820"/>
                      <a:pt x="4706" y="21459"/>
                      <a:pt x="13082" y="13082"/>
                    </a:cubicBezTo>
                    <a:cubicBezTo>
                      <a:pt x="21459" y="4706"/>
                      <a:pt x="32820" y="0"/>
                      <a:pt x="44666" y="0"/>
                    </a:cubicBezTo>
                    <a:close/>
                  </a:path>
                </a:pathLst>
              </a:custGeom>
              <a:solidFill>
                <a:srgbClr val="000000">
                  <a:alpha val="0"/>
                </a:srgbClr>
              </a:solidFill>
              <a:ln w="57150" cap="rnd">
                <a:solidFill>
                  <a:srgbClr val="B4CDF0"/>
                </a:solidFill>
                <a:prstDash val="lgDash"/>
                <a:round/>
              </a:ln>
            </p:spPr>
          </p:sp>
          <p:sp>
            <p:nvSpPr>
              <p:cNvPr name="TextBox 167" id="167"/>
              <p:cNvSpPr txBox="true"/>
              <p:nvPr/>
            </p:nvSpPr>
            <p:spPr>
              <a:xfrm>
                <a:off x="0" y="-38100"/>
                <a:ext cx="2164475" cy="695155"/>
              </a:xfrm>
              <a:prstGeom prst="rect">
                <a:avLst/>
              </a:prstGeom>
            </p:spPr>
            <p:txBody>
              <a:bodyPr anchor="ctr" rtlCol="false" tIns="63160" lIns="63160" bIns="63160" rIns="63160"/>
              <a:lstStyle/>
              <a:p>
                <a:pPr algn="ctr">
                  <a:lnSpc>
                    <a:spcPts val="2660"/>
                  </a:lnSpc>
                  <a:spcBef>
                    <a:spcPct val="0"/>
                  </a:spcBef>
                </a:pPr>
              </a:p>
            </p:txBody>
          </p:sp>
        </p:grpSp>
        <p:grpSp>
          <p:nvGrpSpPr>
            <p:cNvPr name="Group 168" id="168"/>
            <p:cNvGrpSpPr/>
            <p:nvPr/>
          </p:nvGrpSpPr>
          <p:grpSpPr>
            <a:xfrm rot="0">
              <a:off x="0" y="117826"/>
              <a:ext cx="1274204" cy="1358585"/>
              <a:chOff x="0" y="0"/>
              <a:chExt cx="828154" cy="882996"/>
            </a:xfrm>
          </p:grpSpPr>
          <p:sp>
            <p:nvSpPr>
              <p:cNvPr name="Freeform 169" id="169"/>
              <p:cNvSpPr/>
              <p:nvPr/>
            </p:nvSpPr>
            <p:spPr>
              <a:xfrm flipH="false" flipV="false" rot="0">
                <a:off x="0" y="0"/>
                <a:ext cx="828154" cy="882996"/>
              </a:xfrm>
              <a:custGeom>
                <a:avLst/>
                <a:gdLst/>
                <a:ahLst/>
                <a:cxnLst/>
                <a:rect r="r" b="b" t="t" l="l"/>
                <a:pathLst>
                  <a:path h="882996" w="828154">
                    <a:moveTo>
                      <a:pt x="143589" y="0"/>
                    </a:moveTo>
                    <a:lnTo>
                      <a:pt x="684565" y="0"/>
                    </a:lnTo>
                    <a:cubicBezTo>
                      <a:pt x="722647" y="0"/>
                      <a:pt x="759170" y="15128"/>
                      <a:pt x="786098" y="42056"/>
                    </a:cubicBezTo>
                    <a:cubicBezTo>
                      <a:pt x="813026" y="68984"/>
                      <a:pt x="828154" y="105507"/>
                      <a:pt x="828154" y="143589"/>
                    </a:cubicBezTo>
                    <a:lnTo>
                      <a:pt x="828154" y="739408"/>
                    </a:lnTo>
                    <a:cubicBezTo>
                      <a:pt x="828154" y="818710"/>
                      <a:pt x="763867" y="882996"/>
                      <a:pt x="684565" y="882996"/>
                    </a:cubicBezTo>
                    <a:lnTo>
                      <a:pt x="143589" y="882996"/>
                    </a:lnTo>
                    <a:cubicBezTo>
                      <a:pt x="64287" y="882996"/>
                      <a:pt x="0" y="818710"/>
                      <a:pt x="0" y="739408"/>
                    </a:cubicBezTo>
                    <a:lnTo>
                      <a:pt x="0" y="143589"/>
                    </a:lnTo>
                    <a:cubicBezTo>
                      <a:pt x="0" y="64287"/>
                      <a:pt x="64287" y="0"/>
                      <a:pt x="143589" y="0"/>
                    </a:cubicBezTo>
                    <a:close/>
                  </a:path>
                </a:pathLst>
              </a:custGeom>
              <a:blipFill>
                <a:blip r:embed="rId22"/>
                <a:stretch>
                  <a:fillRect l="0" t="-5700" r="0" b="-5700"/>
                </a:stretch>
              </a:blipFill>
            </p:spPr>
          </p:sp>
        </p:grpSp>
        <p:grpSp>
          <p:nvGrpSpPr>
            <p:cNvPr name="Group 170" id="170"/>
            <p:cNvGrpSpPr/>
            <p:nvPr/>
          </p:nvGrpSpPr>
          <p:grpSpPr>
            <a:xfrm rot="0">
              <a:off x="96458" y="1671087"/>
              <a:ext cx="2186557" cy="1043913"/>
              <a:chOff x="0" y="0"/>
              <a:chExt cx="1592415" cy="760256"/>
            </a:xfrm>
          </p:grpSpPr>
          <p:sp>
            <p:nvSpPr>
              <p:cNvPr name="Freeform 171" id="171"/>
              <p:cNvSpPr/>
              <p:nvPr/>
            </p:nvSpPr>
            <p:spPr>
              <a:xfrm flipH="false" flipV="false" rot="0">
                <a:off x="0" y="0"/>
                <a:ext cx="1592415" cy="760256"/>
              </a:xfrm>
              <a:custGeom>
                <a:avLst/>
                <a:gdLst/>
                <a:ahLst/>
                <a:cxnLst/>
                <a:rect r="r" b="b" t="t" l="l"/>
                <a:pathLst>
                  <a:path h="760256" w="1592415">
                    <a:moveTo>
                      <a:pt x="83676" y="0"/>
                    </a:moveTo>
                    <a:lnTo>
                      <a:pt x="1508739" y="0"/>
                    </a:lnTo>
                    <a:cubicBezTo>
                      <a:pt x="1554952" y="0"/>
                      <a:pt x="1592415" y="37463"/>
                      <a:pt x="1592415" y="83676"/>
                    </a:cubicBezTo>
                    <a:lnTo>
                      <a:pt x="1592415" y="676580"/>
                    </a:lnTo>
                    <a:cubicBezTo>
                      <a:pt x="1592415" y="722793"/>
                      <a:pt x="1554952" y="760256"/>
                      <a:pt x="1508739" y="760256"/>
                    </a:cubicBezTo>
                    <a:lnTo>
                      <a:pt x="83676" y="760256"/>
                    </a:lnTo>
                    <a:cubicBezTo>
                      <a:pt x="37463" y="760256"/>
                      <a:pt x="0" y="722793"/>
                      <a:pt x="0" y="676580"/>
                    </a:cubicBezTo>
                    <a:lnTo>
                      <a:pt x="0" y="83676"/>
                    </a:lnTo>
                    <a:cubicBezTo>
                      <a:pt x="0" y="37463"/>
                      <a:pt x="37463" y="0"/>
                      <a:pt x="83676" y="0"/>
                    </a:cubicBezTo>
                    <a:close/>
                  </a:path>
                </a:pathLst>
              </a:custGeom>
              <a:blipFill>
                <a:blip r:embed="rId23"/>
                <a:stretch>
                  <a:fillRect l="0" t="-425" r="0" b="-425"/>
                </a:stretch>
              </a:blipFill>
            </p:spPr>
          </p:sp>
        </p:grpSp>
        <p:grpSp>
          <p:nvGrpSpPr>
            <p:cNvPr name="Group 172" id="172"/>
            <p:cNvGrpSpPr/>
            <p:nvPr/>
          </p:nvGrpSpPr>
          <p:grpSpPr>
            <a:xfrm rot="0">
              <a:off x="4486904" y="130445"/>
              <a:ext cx="1334430" cy="1248165"/>
              <a:chOff x="0" y="0"/>
              <a:chExt cx="812800" cy="760256"/>
            </a:xfrm>
          </p:grpSpPr>
          <p:sp>
            <p:nvSpPr>
              <p:cNvPr name="Freeform 173" id="173"/>
              <p:cNvSpPr/>
              <p:nvPr/>
            </p:nvSpPr>
            <p:spPr>
              <a:xfrm flipH="false" flipV="false" rot="0">
                <a:off x="0" y="0"/>
                <a:ext cx="812800" cy="760256"/>
              </a:xfrm>
              <a:custGeom>
                <a:avLst/>
                <a:gdLst/>
                <a:ahLst/>
                <a:cxnLst/>
                <a:rect r="r" b="b" t="t" l="l"/>
                <a:pathLst>
                  <a:path h="760256" w="812800">
                    <a:moveTo>
                      <a:pt x="137108" y="0"/>
                    </a:moveTo>
                    <a:lnTo>
                      <a:pt x="675692" y="0"/>
                    </a:lnTo>
                    <a:cubicBezTo>
                      <a:pt x="712055" y="0"/>
                      <a:pt x="746929" y="14445"/>
                      <a:pt x="772642" y="40158"/>
                    </a:cubicBezTo>
                    <a:cubicBezTo>
                      <a:pt x="798355" y="65871"/>
                      <a:pt x="812800" y="100745"/>
                      <a:pt x="812800" y="137108"/>
                    </a:cubicBezTo>
                    <a:lnTo>
                      <a:pt x="812800" y="623148"/>
                    </a:lnTo>
                    <a:cubicBezTo>
                      <a:pt x="812800" y="698870"/>
                      <a:pt x="751415" y="760256"/>
                      <a:pt x="675692" y="760256"/>
                    </a:cubicBezTo>
                    <a:lnTo>
                      <a:pt x="137108" y="760256"/>
                    </a:lnTo>
                    <a:cubicBezTo>
                      <a:pt x="100745" y="760256"/>
                      <a:pt x="65871" y="745811"/>
                      <a:pt x="40158" y="720098"/>
                    </a:cubicBezTo>
                    <a:cubicBezTo>
                      <a:pt x="14445" y="694385"/>
                      <a:pt x="0" y="659511"/>
                      <a:pt x="0" y="623148"/>
                    </a:cubicBezTo>
                    <a:lnTo>
                      <a:pt x="0" y="137108"/>
                    </a:lnTo>
                    <a:cubicBezTo>
                      <a:pt x="0" y="100745"/>
                      <a:pt x="14445" y="65871"/>
                      <a:pt x="40158" y="40158"/>
                    </a:cubicBezTo>
                    <a:cubicBezTo>
                      <a:pt x="65871" y="14445"/>
                      <a:pt x="100745" y="0"/>
                      <a:pt x="137108" y="0"/>
                    </a:cubicBezTo>
                    <a:close/>
                  </a:path>
                </a:pathLst>
              </a:custGeom>
              <a:blipFill>
                <a:blip r:embed="rId24"/>
                <a:stretch>
                  <a:fillRect l="0" t="-2492" r="0" b="-2492"/>
                </a:stretch>
              </a:blipFill>
            </p:spPr>
          </p:sp>
        </p:grpSp>
        <p:grpSp>
          <p:nvGrpSpPr>
            <p:cNvPr name="Group 174" id="174"/>
            <p:cNvGrpSpPr/>
            <p:nvPr/>
          </p:nvGrpSpPr>
          <p:grpSpPr>
            <a:xfrm rot="0">
              <a:off x="1538453" y="186097"/>
              <a:ext cx="1349773" cy="1136863"/>
              <a:chOff x="0" y="0"/>
              <a:chExt cx="902636" cy="760256"/>
            </a:xfrm>
          </p:grpSpPr>
          <p:sp>
            <p:nvSpPr>
              <p:cNvPr name="Freeform 175" id="175"/>
              <p:cNvSpPr/>
              <p:nvPr/>
            </p:nvSpPr>
            <p:spPr>
              <a:xfrm flipH="false" flipV="false" rot="0">
                <a:off x="0" y="0"/>
                <a:ext cx="902636" cy="760256"/>
              </a:xfrm>
              <a:custGeom>
                <a:avLst/>
                <a:gdLst/>
                <a:ahLst/>
                <a:cxnLst/>
                <a:rect r="r" b="b" t="t" l="l"/>
                <a:pathLst>
                  <a:path h="760256" w="902636">
                    <a:moveTo>
                      <a:pt x="135550" y="0"/>
                    </a:moveTo>
                    <a:lnTo>
                      <a:pt x="767086" y="0"/>
                    </a:lnTo>
                    <a:cubicBezTo>
                      <a:pt x="841948" y="0"/>
                      <a:pt x="902636" y="60688"/>
                      <a:pt x="902636" y="135550"/>
                    </a:cubicBezTo>
                    <a:lnTo>
                      <a:pt x="902636" y="624706"/>
                    </a:lnTo>
                    <a:cubicBezTo>
                      <a:pt x="902636" y="699568"/>
                      <a:pt x="841948" y="760256"/>
                      <a:pt x="767086" y="760256"/>
                    </a:cubicBezTo>
                    <a:lnTo>
                      <a:pt x="135550" y="760256"/>
                    </a:lnTo>
                    <a:cubicBezTo>
                      <a:pt x="99600" y="760256"/>
                      <a:pt x="65122" y="745975"/>
                      <a:pt x="39702" y="720554"/>
                    </a:cubicBezTo>
                    <a:cubicBezTo>
                      <a:pt x="14281" y="695134"/>
                      <a:pt x="0" y="660656"/>
                      <a:pt x="0" y="624706"/>
                    </a:cubicBezTo>
                    <a:lnTo>
                      <a:pt x="0" y="135550"/>
                    </a:lnTo>
                    <a:cubicBezTo>
                      <a:pt x="0" y="99600"/>
                      <a:pt x="14281" y="65122"/>
                      <a:pt x="39702" y="39702"/>
                    </a:cubicBezTo>
                    <a:cubicBezTo>
                      <a:pt x="65122" y="14281"/>
                      <a:pt x="99600" y="0"/>
                      <a:pt x="135550" y="0"/>
                    </a:cubicBezTo>
                    <a:close/>
                  </a:path>
                </a:pathLst>
              </a:custGeom>
              <a:blipFill>
                <a:blip r:embed="rId25"/>
                <a:stretch>
                  <a:fillRect l="-3999" t="0" r="-3999" b="0"/>
                </a:stretch>
              </a:blipFill>
            </p:spPr>
          </p:sp>
        </p:grpSp>
        <p:grpSp>
          <p:nvGrpSpPr>
            <p:cNvPr name="Group 176" id="176"/>
            <p:cNvGrpSpPr/>
            <p:nvPr/>
          </p:nvGrpSpPr>
          <p:grpSpPr>
            <a:xfrm rot="0">
              <a:off x="5903091" y="173036"/>
              <a:ext cx="1334430" cy="1248165"/>
              <a:chOff x="0" y="0"/>
              <a:chExt cx="812800" cy="760256"/>
            </a:xfrm>
          </p:grpSpPr>
          <p:sp>
            <p:nvSpPr>
              <p:cNvPr name="Freeform 177" id="177"/>
              <p:cNvSpPr/>
              <p:nvPr/>
            </p:nvSpPr>
            <p:spPr>
              <a:xfrm flipH="false" flipV="false" rot="0">
                <a:off x="0" y="0"/>
                <a:ext cx="812800" cy="760256"/>
              </a:xfrm>
              <a:custGeom>
                <a:avLst/>
                <a:gdLst/>
                <a:ahLst/>
                <a:cxnLst/>
                <a:rect r="r" b="b" t="t" l="l"/>
                <a:pathLst>
                  <a:path h="760256" w="812800">
                    <a:moveTo>
                      <a:pt x="137108" y="0"/>
                    </a:moveTo>
                    <a:lnTo>
                      <a:pt x="675692" y="0"/>
                    </a:lnTo>
                    <a:cubicBezTo>
                      <a:pt x="712055" y="0"/>
                      <a:pt x="746929" y="14445"/>
                      <a:pt x="772642" y="40158"/>
                    </a:cubicBezTo>
                    <a:cubicBezTo>
                      <a:pt x="798355" y="65871"/>
                      <a:pt x="812800" y="100745"/>
                      <a:pt x="812800" y="137108"/>
                    </a:cubicBezTo>
                    <a:lnTo>
                      <a:pt x="812800" y="623148"/>
                    </a:lnTo>
                    <a:cubicBezTo>
                      <a:pt x="812800" y="698870"/>
                      <a:pt x="751415" y="760256"/>
                      <a:pt x="675692" y="760256"/>
                    </a:cubicBezTo>
                    <a:lnTo>
                      <a:pt x="137108" y="760256"/>
                    </a:lnTo>
                    <a:cubicBezTo>
                      <a:pt x="100745" y="760256"/>
                      <a:pt x="65871" y="745811"/>
                      <a:pt x="40158" y="720098"/>
                    </a:cubicBezTo>
                    <a:cubicBezTo>
                      <a:pt x="14445" y="694385"/>
                      <a:pt x="0" y="659511"/>
                      <a:pt x="0" y="623148"/>
                    </a:cubicBezTo>
                    <a:lnTo>
                      <a:pt x="0" y="137108"/>
                    </a:lnTo>
                    <a:cubicBezTo>
                      <a:pt x="0" y="100745"/>
                      <a:pt x="14445" y="65871"/>
                      <a:pt x="40158" y="40158"/>
                    </a:cubicBezTo>
                    <a:cubicBezTo>
                      <a:pt x="65871" y="14445"/>
                      <a:pt x="100745" y="0"/>
                      <a:pt x="137108" y="0"/>
                    </a:cubicBezTo>
                    <a:close/>
                  </a:path>
                </a:pathLst>
              </a:custGeom>
              <a:blipFill>
                <a:blip r:embed="rId26"/>
                <a:stretch>
                  <a:fillRect l="0" t="-6109" r="0" b="-6109"/>
                </a:stretch>
              </a:blipFill>
            </p:spPr>
          </p:sp>
        </p:grpSp>
        <p:grpSp>
          <p:nvGrpSpPr>
            <p:cNvPr name="Group 178" id="178"/>
            <p:cNvGrpSpPr/>
            <p:nvPr/>
          </p:nvGrpSpPr>
          <p:grpSpPr>
            <a:xfrm rot="0">
              <a:off x="4852180" y="1671087"/>
              <a:ext cx="2101821" cy="893047"/>
              <a:chOff x="0" y="0"/>
              <a:chExt cx="1789292" cy="760256"/>
            </a:xfrm>
          </p:grpSpPr>
          <p:sp>
            <p:nvSpPr>
              <p:cNvPr name="Freeform 179" id="179"/>
              <p:cNvSpPr/>
              <p:nvPr/>
            </p:nvSpPr>
            <p:spPr>
              <a:xfrm flipH="false" flipV="false" rot="0">
                <a:off x="0" y="0"/>
                <a:ext cx="1789292" cy="760256"/>
              </a:xfrm>
              <a:custGeom>
                <a:avLst/>
                <a:gdLst/>
                <a:ahLst/>
                <a:cxnLst/>
                <a:rect r="r" b="b" t="t" l="l"/>
                <a:pathLst>
                  <a:path h="760256" w="1789292">
                    <a:moveTo>
                      <a:pt x="87049" y="0"/>
                    </a:moveTo>
                    <a:lnTo>
                      <a:pt x="1702243" y="0"/>
                    </a:lnTo>
                    <a:cubicBezTo>
                      <a:pt x="1750319" y="0"/>
                      <a:pt x="1789292" y="38973"/>
                      <a:pt x="1789292" y="87049"/>
                    </a:cubicBezTo>
                    <a:lnTo>
                      <a:pt x="1789292" y="673207"/>
                    </a:lnTo>
                    <a:cubicBezTo>
                      <a:pt x="1789292" y="721283"/>
                      <a:pt x="1750319" y="760256"/>
                      <a:pt x="1702243" y="760256"/>
                    </a:cubicBezTo>
                    <a:lnTo>
                      <a:pt x="87049" y="760256"/>
                    </a:lnTo>
                    <a:cubicBezTo>
                      <a:pt x="38973" y="760256"/>
                      <a:pt x="0" y="721283"/>
                      <a:pt x="0" y="673207"/>
                    </a:cubicBezTo>
                    <a:lnTo>
                      <a:pt x="0" y="87049"/>
                    </a:lnTo>
                    <a:cubicBezTo>
                      <a:pt x="0" y="38973"/>
                      <a:pt x="38973" y="0"/>
                      <a:pt x="87049" y="0"/>
                    </a:cubicBezTo>
                    <a:close/>
                  </a:path>
                </a:pathLst>
              </a:custGeom>
              <a:blipFill>
                <a:blip r:embed="rId27"/>
                <a:stretch>
                  <a:fillRect l="0" t="-11299" r="0" b="-11299"/>
                </a:stretch>
              </a:blipFill>
            </p:spPr>
          </p:sp>
        </p:grpSp>
        <p:grpSp>
          <p:nvGrpSpPr>
            <p:cNvPr name="Group 180" id="180"/>
            <p:cNvGrpSpPr/>
            <p:nvPr/>
          </p:nvGrpSpPr>
          <p:grpSpPr>
            <a:xfrm rot="0">
              <a:off x="7130167" y="1684701"/>
              <a:ext cx="1952696" cy="759136"/>
              <a:chOff x="0" y="0"/>
              <a:chExt cx="1474652" cy="573290"/>
            </a:xfrm>
          </p:grpSpPr>
          <p:sp>
            <p:nvSpPr>
              <p:cNvPr name="Freeform 181" id="181"/>
              <p:cNvSpPr/>
              <p:nvPr/>
            </p:nvSpPr>
            <p:spPr>
              <a:xfrm flipH="false" flipV="false" rot="0">
                <a:off x="0" y="0"/>
                <a:ext cx="1474652" cy="573290"/>
              </a:xfrm>
              <a:custGeom>
                <a:avLst/>
                <a:gdLst/>
                <a:ahLst/>
                <a:cxnLst/>
                <a:rect r="r" b="b" t="t" l="l"/>
                <a:pathLst>
                  <a:path h="573290" w="1474652">
                    <a:moveTo>
                      <a:pt x="93697" y="0"/>
                    </a:moveTo>
                    <a:lnTo>
                      <a:pt x="1380955" y="0"/>
                    </a:lnTo>
                    <a:cubicBezTo>
                      <a:pt x="1405805" y="0"/>
                      <a:pt x="1429637" y="9872"/>
                      <a:pt x="1447209" y="27443"/>
                    </a:cubicBezTo>
                    <a:cubicBezTo>
                      <a:pt x="1464781" y="45015"/>
                      <a:pt x="1474652" y="68847"/>
                      <a:pt x="1474652" y="93697"/>
                    </a:cubicBezTo>
                    <a:lnTo>
                      <a:pt x="1474652" y="479594"/>
                    </a:lnTo>
                    <a:cubicBezTo>
                      <a:pt x="1474652" y="504443"/>
                      <a:pt x="1464781" y="528276"/>
                      <a:pt x="1447209" y="545847"/>
                    </a:cubicBezTo>
                    <a:cubicBezTo>
                      <a:pt x="1429637" y="563419"/>
                      <a:pt x="1405805" y="573290"/>
                      <a:pt x="1380955" y="573290"/>
                    </a:cubicBezTo>
                    <a:lnTo>
                      <a:pt x="93697" y="573290"/>
                    </a:lnTo>
                    <a:cubicBezTo>
                      <a:pt x="68847" y="573290"/>
                      <a:pt x="45015" y="563419"/>
                      <a:pt x="27443" y="545847"/>
                    </a:cubicBezTo>
                    <a:cubicBezTo>
                      <a:pt x="9872" y="528276"/>
                      <a:pt x="0" y="504443"/>
                      <a:pt x="0" y="479594"/>
                    </a:cubicBezTo>
                    <a:lnTo>
                      <a:pt x="0" y="93697"/>
                    </a:lnTo>
                    <a:cubicBezTo>
                      <a:pt x="0" y="68847"/>
                      <a:pt x="9872" y="45015"/>
                      <a:pt x="27443" y="27443"/>
                    </a:cubicBezTo>
                    <a:cubicBezTo>
                      <a:pt x="45015" y="9872"/>
                      <a:pt x="68847" y="0"/>
                      <a:pt x="93697" y="0"/>
                    </a:cubicBezTo>
                    <a:close/>
                  </a:path>
                </a:pathLst>
              </a:custGeom>
              <a:blipFill>
                <a:blip r:embed="rId28"/>
                <a:stretch>
                  <a:fillRect l="0" t="-18492" r="0" b="-18492"/>
                </a:stretch>
              </a:blipFill>
            </p:spPr>
          </p:sp>
        </p:grpSp>
        <p:grpSp>
          <p:nvGrpSpPr>
            <p:cNvPr name="Group 182" id="182"/>
            <p:cNvGrpSpPr/>
            <p:nvPr/>
          </p:nvGrpSpPr>
          <p:grpSpPr>
            <a:xfrm rot="0">
              <a:off x="2459181" y="1671087"/>
              <a:ext cx="2216834" cy="772750"/>
              <a:chOff x="0" y="0"/>
              <a:chExt cx="1467624" cy="511588"/>
            </a:xfrm>
          </p:grpSpPr>
          <p:sp>
            <p:nvSpPr>
              <p:cNvPr name="Freeform 183" id="183"/>
              <p:cNvSpPr/>
              <p:nvPr/>
            </p:nvSpPr>
            <p:spPr>
              <a:xfrm flipH="false" flipV="false" rot="0">
                <a:off x="0" y="0"/>
                <a:ext cx="1467624" cy="511588"/>
              </a:xfrm>
              <a:custGeom>
                <a:avLst/>
                <a:gdLst/>
                <a:ahLst/>
                <a:cxnLst/>
                <a:rect r="r" b="b" t="t" l="l"/>
                <a:pathLst>
                  <a:path h="511588" w="1467624">
                    <a:moveTo>
                      <a:pt x="82533" y="0"/>
                    </a:moveTo>
                    <a:lnTo>
                      <a:pt x="1385091" y="0"/>
                    </a:lnTo>
                    <a:cubicBezTo>
                      <a:pt x="1430673" y="0"/>
                      <a:pt x="1467624" y="36951"/>
                      <a:pt x="1467624" y="82533"/>
                    </a:cubicBezTo>
                    <a:lnTo>
                      <a:pt x="1467624" y="429055"/>
                    </a:lnTo>
                    <a:cubicBezTo>
                      <a:pt x="1467624" y="450945"/>
                      <a:pt x="1458929" y="471937"/>
                      <a:pt x="1443451" y="487415"/>
                    </a:cubicBezTo>
                    <a:cubicBezTo>
                      <a:pt x="1427973" y="502893"/>
                      <a:pt x="1406980" y="511588"/>
                      <a:pt x="1385091" y="511588"/>
                    </a:cubicBezTo>
                    <a:lnTo>
                      <a:pt x="82533" y="511588"/>
                    </a:lnTo>
                    <a:cubicBezTo>
                      <a:pt x="36951" y="511588"/>
                      <a:pt x="0" y="474637"/>
                      <a:pt x="0" y="429055"/>
                    </a:cubicBezTo>
                    <a:lnTo>
                      <a:pt x="0" y="82533"/>
                    </a:lnTo>
                    <a:cubicBezTo>
                      <a:pt x="0" y="60644"/>
                      <a:pt x="8695" y="39651"/>
                      <a:pt x="24173" y="24173"/>
                    </a:cubicBezTo>
                    <a:cubicBezTo>
                      <a:pt x="39651" y="8695"/>
                      <a:pt x="60644" y="0"/>
                      <a:pt x="82533" y="0"/>
                    </a:cubicBezTo>
                    <a:close/>
                  </a:path>
                </a:pathLst>
              </a:custGeom>
              <a:blipFill>
                <a:blip r:embed="rId29"/>
                <a:stretch>
                  <a:fillRect l="0" t="-40179" r="0" b="-40179"/>
                </a:stretch>
              </a:blipFill>
            </p:spPr>
          </p:sp>
        </p:grpSp>
        <p:grpSp>
          <p:nvGrpSpPr>
            <p:cNvPr name="Group 184" id="184"/>
            <p:cNvGrpSpPr/>
            <p:nvPr/>
          </p:nvGrpSpPr>
          <p:grpSpPr>
            <a:xfrm rot="0">
              <a:off x="7315817" y="344401"/>
              <a:ext cx="1423573" cy="1034210"/>
              <a:chOff x="0" y="0"/>
              <a:chExt cx="1046480" cy="760256"/>
            </a:xfrm>
          </p:grpSpPr>
          <p:sp>
            <p:nvSpPr>
              <p:cNvPr name="Freeform 185" id="185"/>
              <p:cNvSpPr/>
              <p:nvPr/>
            </p:nvSpPr>
            <p:spPr>
              <a:xfrm flipH="false" flipV="false" rot="0">
                <a:off x="0" y="0"/>
                <a:ext cx="1046480" cy="760256"/>
              </a:xfrm>
              <a:custGeom>
                <a:avLst/>
                <a:gdLst/>
                <a:ahLst/>
                <a:cxnLst/>
                <a:rect r="r" b="b" t="t" l="l"/>
                <a:pathLst>
                  <a:path h="760256" w="1046480">
                    <a:moveTo>
                      <a:pt x="128523" y="0"/>
                    </a:moveTo>
                    <a:lnTo>
                      <a:pt x="917957" y="0"/>
                    </a:lnTo>
                    <a:cubicBezTo>
                      <a:pt x="952044" y="0"/>
                      <a:pt x="984734" y="13541"/>
                      <a:pt x="1008837" y="37643"/>
                    </a:cubicBezTo>
                    <a:cubicBezTo>
                      <a:pt x="1032939" y="61746"/>
                      <a:pt x="1046480" y="94436"/>
                      <a:pt x="1046480" y="128523"/>
                    </a:cubicBezTo>
                    <a:lnTo>
                      <a:pt x="1046480" y="631733"/>
                    </a:lnTo>
                    <a:cubicBezTo>
                      <a:pt x="1046480" y="702714"/>
                      <a:pt x="988938" y="760256"/>
                      <a:pt x="917957" y="760256"/>
                    </a:cubicBezTo>
                    <a:lnTo>
                      <a:pt x="128523" y="760256"/>
                    </a:lnTo>
                    <a:cubicBezTo>
                      <a:pt x="94436" y="760256"/>
                      <a:pt x="61746" y="746715"/>
                      <a:pt x="37643" y="722613"/>
                    </a:cubicBezTo>
                    <a:cubicBezTo>
                      <a:pt x="13541" y="698510"/>
                      <a:pt x="0" y="665820"/>
                      <a:pt x="0" y="631733"/>
                    </a:cubicBezTo>
                    <a:lnTo>
                      <a:pt x="0" y="128523"/>
                    </a:lnTo>
                    <a:cubicBezTo>
                      <a:pt x="0" y="57542"/>
                      <a:pt x="57542" y="0"/>
                      <a:pt x="128523" y="0"/>
                    </a:cubicBezTo>
                    <a:close/>
                  </a:path>
                </a:pathLst>
              </a:custGeom>
              <a:blipFill>
                <a:blip r:embed="rId30"/>
                <a:stretch>
                  <a:fillRect l="0" t="-5123" r="0" b="-5123"/>
                </a:stretch>
              </a:blipFill>
            </p:spPr>
          </p:sp>
        </p:grpSp>
        <p:grpSp>
          <p:nvGrpSpPr>
            <p:cNvPr name="Group 186" id="186"/>
            <p:cNvGrpSpPr/>
            <p:nvPr/>
          </p:nvGrpSpPr>
          <p:grpSpPr>
            <a:xfrm rot="0">
              <a:off x="2888225" y="173036"/>
              <a:ext cx="1334430" cy="1248165"/>
              <a:chOff x="0" y="0"/>
              <a:chExt cx="812800" cy="760256"/>
            </a:xfrm>
          </p:grpSpPr>
          <p:sp>
            <p:nvSpPr>
              <p:cNvPr name="Freeform 187" id="187"/>
              <p:cNvSpPr/>
              <p:nvPr/>
            </p:nvSpPr>
            <p:spPr>
              <a:xfrm flipH="false" flipV="false" rot="0">
                <a:off x="0" y="0"/>
                <a:ext cx="812800" cy="760256"/>
              </a:xfrm>
              <a:custGeom>
                <a:avLst/>
                <a:gdLst/>
                <a:ahLst/>
                <a:cxnLst/>
                <a:rect r="r" b="b" t="t" l="l"/>
                <a:pathLst>
                  <a:path h="760256" w="812800">
                    <a:moveTo>
                      <a:pt x="137108" y="0"/>
                    </a:moveTo>
                    <a:lnTo>
                      <a:pt x="675692" y="0"/>
                    </a:lnTo>
                    <a:cubicBezTo>
                      <a:pt x="712055" y="0"/>
                      <a:pt x="746929" y="14445"/>
                      <a:pt x="772642" y="40158"/>
                    </a:cubicBezTo>
                    <a:cubicBezTo>
                      <a:pt x="798355" y="65871"/>
                      <a:pt x="812800" y="100745"/>
                      <a:pt x="812800" y="137108"/>
                    </a:cubicBezTo>
                    <a:lnTo>
                      <a:pt x="812800" y="623148"/>
                    </a:lnTo>
                    <a:cubicBezTo>
                      <a:pt x="812800" y="698870"/>
                      <a:pt x="751415" y="760256"/>
                      <a:pt x="675692" y="760256"/>
                    </a:cubicBezTo>
                    <a:lnTo>
                      <a:pt x="137108" y="760256"/>
                    </a:lnTo>
                    <a:cubicBezTo>
                      <a:pt x="100745" y="760256"/>
                      <a:pt x="65871" y="745811"/>
                      <a:pt x="40158" y="720098"/>
                    </a:cubicBezTo>
                    <a:cubicBezTo>
                      <a:pt x="14445" y="694385"/>
                      <a:pt x="0" y="659511"/>
                      <a:pt x="0" y="623148"/>
                    </a:cubicBezTo>
                    <a:lnTo>
                      <a:pt x="0" y="137108"/>
                    </a:lnTo>
                    <a:cubicBezTo>
                      <a:pt x="0" y="100745"/>
                      <a:pt x="14445" y="65871"/>
                      <a:pt x="40158" y="40158"/>
                    </a:cubicBezTo>
                    <a:cubicBezTo>
                      <a:pt x="65871" y="14445"/>
                      <a:pt x="100745" y="0"/>
                      <a:pt x="137108" y="0"/>
                    </a:cubicBezTo>
                    <a:close/>
                  </a:path>
                </a:pathLst>
              </a:custGeom>
              <a:blipFill>
                <a:blip r:embed="rId31"/>
                <a:stretch>
                  <a:fillRect l="0" t="-13775" r="0" b="-13775"/>
                </a:stretch>
              </a:blipFill>
            </p:spPr>
          </p:sp>
        </p:grpSp>
      </p:grpSp>
      <p:sp>
        <p:nvSpPr>
          <p:cNvPr name="Freeform 188" id="188"/>
          <p:cNvSpPr/>
          <p:nvPr/>
        </p:nvSpPr>
        <p:spPr>
          <a:xfrm flipH="true" flipV="true" rot="0">
            <a:off x="13150481" y="-3550221"/>
            <a:ext cx="7224411" cy="8412706"/>
          </a:xfrm>
          <a:custGeom>
            <a:avLst/>
            <a:gdLst/>
            <a:ahLst/>
            <a:cxnLst/>
            <a:rect r="r" b="b" t="t" l="l"/>
            <a:pathLst>
              <a:path h="8412706" w="7224411">
                <a:moveTo>
                  <a:pt x="7224412" y="8412706"/>
                </a:moveTo>
                <a:lnTo>
                  <a:pt x="0" y="8412706"/>
                </a:lnTo>
                <a:lnTo>
                  <a:pt x="0" y="0"/>
                </a:lnTo>
                <a:lnTo>
                  <a:pt x="7224412" y="0"/>
                </a:lnTo>
                <a:lnTo>
                  <a:pt x="7224412"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62352"/>
            <a:ext cx="17836564" cy="8715978"/>
            <a:chOff x="0" y="0"/>
            <a:chExt cx="23782085" cy="11621303"/>
          </a:xfrm>
        </p:grpSpPr>
        <p:sp>
          <p:nvSpPr>
            <p:cNvPr name="Freeform 3" id="3"/>
            <p:cNvSpPr/>
            <p:nvPr/>
          </p:nvSpPr>
          <p:spPr>
            <a:xfrm flipH="false" flipV="false" rot="0">
              <a:off x="0" y="3810292"/>
              <a:ext cx="910922" cy="860240"/>
            </a:xfrm>
            <a:custGeom>
              <a:avLst/>
              <a:gdLst/>
              <a:ahLst/>
              <a:cxnLst/>
              <a:rect r="r" b="b" t="t" l="l"/>
              <a:pathLst>
                <a:path h="860240" w="910922">
                  <a:moveTo>
                    <a:pt x="0" y="0"/>
                  </a:moveTo>
                  <a:lnTo>
                    <a:pt x="910922" y="0"/>
                  </a:lnTo>
                  <a:lnTo>
                    <a:pt x="910922" y="860241"/>
                  </a:lnTo>
                  <a:lnTo>
                    <a:pt x="0" y="860241"/>
                  </a:lnTo>
                  <a:lnTo>
                    <a:pt x="0" y="0"/>
                  </a:lnTo>
                  <a:close/>
                </a:path>
              </a:pathLst>
            </a:custGeom>
            <a:blipFill>
              <a:blip r:embed="rId2"/>
              <a:stretch>
                <a:fillRect l="-10869" t="-14828" r="-10869" b="-14082"/>
              </a:stretch>
            </a:blipFill>
          </p:spPr>
        </p:sp>
        <p:grpSp>
          <p:nvGrpSpPr>
            <p:cNvPr name="Group 4" id="4"/>
            <p:cNvGrpSpPr/>
            <p:nvPr/>
          </p:nvGrpSpPr>
          <p:grpSpPr>
            <a:xfrm rot="0">
              <a:off x="14441582" y="8983834"/>
              <a:ext cx="1530988" cy="1989708"/>
              <a:chOff x="0" y="0"/>
              <a:chExt cx="349562" cy="454299"/>
            </a:xfrm>
          </p:grpSpPr>
          <p:sp>
            <p:nvSpPr>
              <p:cNvPr name="Freeform 5" id="5"/>
              <p:cNvSpPr/>
              <p:nvPr/>
            </p:nvSpPr>
            <p:spPr>
              <a:xfrm flipH="false" flipV="false" rot="0">
                <a:off x="0" y="0"/>
                <a:ext cx="349562" cy="454299"/>
              </a:xfrm>
              <a:custGeom>
                <a:avLst/>
                <a:gdLst/>
                <a:ahLst/>
                <a:cxnLst/>
                <a:rect r="r" b="b" t="t" l="l"/>
                <a:pathLst>
                  <a:path h="454299" w="349562">
                    <a:moveTo>
                      <a:pt x="174781" y="0"/>
                    </a:moveTo>
                    <a:lnTo>
                      <a:pt x="174781" y="0"/>
                    </a:lnTo>
                    <a:cubicBezTo>
                      <a:pt x="271310" y="0"/>
                      <a:pt x="349562" y="78252"/>
                      <a:pt x="349562" y="174781"/>
                    </a:cubicBezTo>
                    <a:lnTo>
                      <a:pt x="349562" y="279518"/>
                    </a:lnTo>
                    <a:cubicBezTo>
                      <a:pt x="349562" y="325873"/>
                      <a:pt x="331148" y="370329"/>
                      <a:pt x="298370" y="403107"/>
                    </a:cubicBezTo>
                    <a:cubicBezTo>
                      <a:pt x="265592" y="435885"/>
                      <a:pt x="221136" y="454299"/>
                      <a:pt x="174781" y="454299"/>
                    </a:cubicBezTo>
                    <a:lnTo>
                      <a:pt x="174781" y="454299"/>
                    </a:lnTo>
                    <a:cubicBezTo>
                      <a:pt x="128426" y="454299"/>
                      <a:pt x="83970" y="435885"/>
                      <a:pt x="51192" y="403107"/>
                    </a:cubicBezTo>
                    <a:cubicBezTo>
                      <a:pt x="18414" y="370329"/>
                      <a:pt x="0" y="325873"/>
                      <a:pt x="0" y="279518"/>
                    </a:cubicBezTo>
                    <a:lnTo>
                      <a:pt x="0" y="174781"/>
                    </a:lnTo>
                    <a:cubicBezTo>
                      <a:pt x="0" y="128426"/>
                      <a:pt x="18414" y="83970"/>
                      <a:pt x="51192" y="51192"/>
                    </a:cubicBezTo>
                    <a:cubicBezTo>
                      <a:pt x="83970" y="18414"/>
                      <a:pt x="128426" y="0"/>
                      <a:pt x="174781" y="0"/>
                    </a:cubicBezTo>
                    <a:close/>
                  </a:path>
                </a:pathLst>
              </a:custGeom>
              <a:solidFill>
                <a:srgbClr val="000000">
                  <a:alpha val="0"/>
                </a:srgbClr>
              </a:solidFill>
              <a:ln w="38100" cap="rnd">
                <a:solidFill>
                  <a:srgbClr val="B4CDF0"/>
                </a:solidFill>
                <a:prstDash val="lgDash"/>
                <a:round/>
              </a:ln>
            </p:spPr>
          </p:sp>
          <p:sp>
            <p:nvSpPr>
              <p:cNvPr name="TextBox 6" id="6"/>
              <p:cNvSpPr txBox="true"/>
              <p:nvPr/>
            </p:nvSpPr>
            <p:spPr>
              <a:xfrm>
                <a:off x="0" y="-38100"/>
                <a:ext cx="349562" cy="49239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584930" y="259"/>
              <a:ext cx="22197155" cy="11621044"/>
              <a:chOff x="0" y="0"/>
              <a:chExt cx="4384401" cy="2295398"/>
            </a:xfrm>
          </p:grpSpPr>
          <p:sp>
            <p:nvSpPr>
              <p:cNvPr name="Freeform 8" id="8"/>
              <p:cNvSpPr/>
              <p:nvPr/>
            </p:nvSpPr>
            <p:spPr>
              <a:xfrm flipH="false" flipV="false" rot="0">
                <a:off x="0" y="0"/>
                <a:ext cx="4384401" cy="2295398"/>
              </a:xfrm>
              <a:custGeom>
                <a:avLst/>
                <a:gdLst/>
                <a:ahLst/>
                <a:cxnLst/>
                <a:rect r="r" b="b" t="t" l="l"/>
                <a:pathLst>
                  <a:path h="2295398" w="4384401">
                    <a:moveTo>
                      <a:pt x="23717" y="0"/>
                    </a:moveTo>
                    <a:lnTo>
                      <a:pt x="4360684" y="0"/>
                    </a:lnTo>
                    <a:cubicBezTo>
                      <a:pt x="4373783" y="0"/>
                      <a:pt x="4384401" y="10618"/>
                      <a:pt x="4384401" y="23717"/>
                    </a:cubicBezTo>
                    <a:lnTo>
                      <a:pt x="4384401" y="2271681"/>
                    </a:lnTo>
                    <a:cubicBezTo>
                      <a:pt x="4384401" y="2277972"/>
                      <a:pt x="4381902" y="2284004"/>
                      <a:pt x="4377455" y="2288452"/>
                    </a:cubicBezTo>
                    <a:cubicBezTo>
                      <a:pt x="4373007" y="2292900"/>
                      <a:pt x="4366974" y="2295398"/>
                      <a:pt x="4360684" y="2295398"/>
                    </a:cubicBezTo>
                    <a:lnTo>
                      <a:pt x="23717" y="2295398"/>
                    </a:lnTo>
                    <a:cubicBezTo>
                      <a:pt x="17427" y="2295398"/>
                      <a:pt x="11394" y="2292900"/>
                      <a:pt x="6947" y="2288452"/>
                    </a:cubicBezTo>
                    <a:cubicBezTo>
                      <a:pt x="2499" y="2284004"/>
                      <a:pt x="0" y="2277972"/>
                      <a:pt x="0" y="2271681"/>
                    </a:cubicBezTo>
                    <a:lnTo>
                      <a:pt x="0" y="23717"/>
                    </a:lnTo>
                    <a:cubicBezTo>
                      <a:pt x="0" y="17427"/>
                      <a:pt x="2499" y="11394"/>
                      <a:pt x="6947" y="6947"/>
                    </a:cubicBezTo>
                    <a:cubicBezTo>
                      <a:pt x="11394" y="2499"/>
                      <a:pt x="17427" y="0"/>
                      <a:pt x="23717" y="0"/>
                    </a:cubicBezTo>
                    <a:close/>
                  </a:path>
                </a:pathLst>
              </a:custGeom>
              <a:solidFill>
                <a:srgbClr val="000000">
                  <a:alpha val="0"/>
                </a:srgbClr>
              </a:solidFill>
              <a:ln w="28575" cap="rnd">
                <a:solidFill>
                  <a:srgbClr val="030303"/>
                </a:solidFill>
                <a:prstDash val="lgDash"/>
                <a:round/>
              </a:ln>
            </p:spPr>
          </p:sp>
          <p:sp>
            <p:nvSpPr>
              <p:cNvPr name="TextBox 9" id="9"/>
              <p:cNvSpPr txBox="true"/>
              <p:nvPr/>
            </p:nvSpPr>
            <p:spPr>
              <a:xfrm>
                <a:off x="0" y="-38100"/>
                <a:ext cx="4384401" cy="2333498"/>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7843991" y="717989"/>
              <a:ext cx="11150487" cy="10688427"/>
              <a:chOff x="0" y="0"/>
              <a:chExt cx="2545931" cy="2440431"/>
            </a:xfrm>
          </p:grpSpPr>
          <p:sp>
            <p:nvSpPr>
              <p:cNvPr name="Freeform 11" id="11"/>
              <p:cNvSpPr/>
              <p:nvPr/>
            </p:nvSpPr>
            <p:spPr>
              <a:xfrm flipH="false" flipV="false" rot="0">
                <a:off x="0" y="0"/>
                <a:ext cx="2545931" cy="2440431"/>
              </a:xfrm>
              <a:custGeom>
                <a:avLst/>
                <a:gdLst/>
                <a:ahLst/>
                <a:cxnLst/>
                <a:rect r="r" b="b" t="t" l="l"/>
                <a:pathLst>
                  <a:path h="2440431" w="2545931">
                    <a:moveTo>
                      <a:pt x="47213" y="0"/>
                    </a:moveTo>
                    <a:lnTo>
                      <a:pt x="2498718" y="0"/>
                    </a:lnTo>
                    <a:cubicBezTo>
                      <a:pt x="2524793" y="0"/>
                      <a:pt x="2545931" y="21138"/>
                      <a:pt x="2545931" y="47213"/>
                    </a:cubicBezTo>
                    <a:lnTo>
                      <a:pt x="2545931" y="2393218"/>
                    </a:lnTo>
                    <a:cubicBezTo>
                      <a:pt x="2545931" y="2419293"/>
                      <a:pt x="2524793" y="2440431"/>
                      <a:pt x="2498718" y="2440431"/>
                    </a:cubicBezTo>
                    <a:lnTo>
                      <a:pt x="47213" y="2440431"/>
                    </a:lnTo>
                    <a:cubicBezTo>
                      <a:pt x="21138" y="2440431"/>
                      <a:pt x="0" y="2419293"/>
                      <a:pt x="0" y="2393218"/>
                    </a:cubicBezTo>
                    <a:lnTo>
                      <a:pt x="0" y="47213"/>
                    </a:lnTo>
                    <a:cubicBezTo>
                      <a:pt x="0" y="21138"/>
                      <a:pt x="21138" y="0"/>
                      <a:pt x="47213" y="0"/>
                    </a:cubicBezTo>
                    <a:close/>
                  </a:path>
                </a:pathLst>
              </a:custGeom>
              <a:solidFill>
                <a:srgbClr val="000000">
                  <a:alpha val="0"/>
                </a:srgbClr>
              </a:solidFill>
              <a:ln w="57150" cap="rnd">
                <a:solidFill>
                  <a:srgbClr val="B4CDF0"/>
                </a:solidFill>
                <a:prstDash val="lgDash"/>
                <a:round/>
              </a:ln>
            </p:spPr>
          </p:sp>
          <p:sp>
            <p:nvSpPr>
              <p:cNvPr name="TextBox 12" id="12"/>
              <p:cNvSpPr txBox="true"/>
              <p:nvPr/>
            </p:nvSpPr>
            <p:spPr>
              <a:xfrm>
                <a:off x="0" y="-38100"/>
                <a:ext cx="2545931" cy="2478531"/>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8318429" y="4240413"/>
              <a:ext cx="9997825" cy="3033451"/>
              <a:chOff x="0" y="0"/>
              <a:chExt cx="2282750" cy="692612"/>
            </a:xfrm>
          </p:grpSpPr>
          <p:sp>
            <p:nvSpPr>
              <p:cNvPr name="Freeform 14" id="14"/>
              <p:cNvSpPr/>
              <p:nvPr/>
            </p:nvSpPr>
            <p:spPr>
              <a:xfrm flipH="false" flipV="false" rot="0">
                <a:off x="0" y="0"/>
                <a:ext cx="2282750" cy="692612"/>
              </a:xfrm>
              <a:custGeom>
                <a:avLst/>
                <a:gdLst/>
                <a:ahLst/>
                <a:cxnLst/>
                <a:rect r="r" b="b" t="t" l="l"/>
                <a:pathLst>
                  <a:path h="692612" w="2282750">
                    <a:moveTo>
                      <a:pt x="52657" y="0"/>
                    </a:moveTo>
                    <a:lnTo>
                      <a:pt x="2230093" y="0"/>
                    </a:lnTo>
                    <a:cubicBezTo>
                      <a:pt x="2259175" y="0"/>
                      <a:pt x="2282750" y="23575"/>
                      <a:pt x="2282750" y="52657"/>
                    </a:cubicBezTo>
                    <a:lnTo>
                      <a:pt x="2282750" y="639955"/>
                    </a:lnTo>
                    <a:cubicBezTo>
                      <a:pt x="2282750" y="669036"/>
                      <a:pt x="2259175" y="692612"/>
                      <a:pt x="2230093" y="692612"/>
                    </a:cubicBezTo>
                    <a:lnTo>
                      <a:pt x="52657" y="692612"/>
                    </a:lnTo>
                    <a:cubicBezTo>
                      <a:pt x="23575" y="692612"/>
                      <a:pt x="0" y="669036"/>
                      <a:pt x="0" y="639955"/>
                    </a:cubicBezTo>
                    <a:lnTo>
                      <a:pt x="0" y="52657"/>
                    </a:lnTo>
                    <a:cubicBezTo>
                      <a:pt x="0" y="23575"/>
                      <a:pt x="23575" y="0"/>
                      <a:pt x="52657" y="0"/>
                    </a:cubicBezTo>
                    <a:close/>
                  </a:path>
                </a:pathLst>
              </a:custGeom>
              <a:solidFill>
                <a:srgbClr val="000000">
                  <a:alpha val="0"/>
                </a:srgbClr>
              </a:solidFill>
              <a:ln w="57150" cap="rnd">
                <a:solidFill>
                  <a:srgbClr val="B4CDF0"/>
                </a:solidFill>
                <a:prstDash val="lgDash"/>
                <a:round/>
              </a:ln>
            </p:spPr>
          </p:sp>
          <p:sp>
            <p:nvSpPr>
              <p:cNvPr name="TextBox 15" id="15"/>
              <p:cNvSpPr txBox="true"/>
              <p:nvPr/>
            </p:nvSpPr>
            <p:spPr>
              <a:xfrm>
                <a:off x="0" y="-38100"/>
                <a:ext cx="2282750" cy="730712"/>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850907" y="746481"/>
              <a:ext cx="5180284" cy="10688427"/>
              <a:chOff x="0" y="0"/>
              <a:chExt cx="1182787" cy="2440431"/>
            </a:xfrm>
          </p:grpSpPr>
          <p:sp>
            <p:nvSpPr>
              <p:cNvPr name="Freeform 17" id="17"/>
              <p:cNvSpPr/>
              <p:nvPr/>
            </p:nvSpPr>
            <p:spPr>
              <a:xfrm flipH="false" flipV="false" rot="0">
                <a:off x="0" y="0"/>
                <a:ext cx="1182787" cy="2440431"/>
              </a:xfrm>
              <a:custGeom>
                <a:avLst/>
                <a:gdLst/>
                <a:ahLst/>
                <a:cxnLst/>
                <a:rect r="r" b="b" t="t" l="l"/>
                <a:pathLst>
                  <a:path h="2440431" w="1182787">
                    <a:moveTo>
                      <a:pt x="101626" y="0"/>
                    </a:moveTo>
                    <a:lnTo>
                      <a:pt x="1081161" y="0"/>
                    </a:lnTo>
                    <a:cubicBezTo>
                      <a:pt x="1137287" y="0"/>
                      <a:pt x="1182787" y="45499"/>
                      <a:pt x="1182787" y="101626"/>
                    </a:cubicBezTo>
                    <a:lnTo>
                      <a:pt x="1182787" y="2338805"/>
                    </a:lnTo>
                    <a:cubicBezTo>
                      <a:pt x="1182787" y="2365758"/>
                      <a:pt x="1172080" y="2391607"/>
                      <a:pt x="1153021" y="2410666"/>
                    </a:cubicBezTo>
                    <a:cubicBezTo>
                      <a:pt x="1133962" y="2429724"/>
                      <a:pt x="1108114" y="2440431"/>
                      <a:pt x="1081161" y="2440431"/>
                    </a:cubicBezTo>
                    <a:lnTo>
                      <a:pt x="101626" y="2440431"/>
                    </a:lnTo>
                    <a:cubicBezTo>
                      <a:pt x="45499" y="2440431"/>
                      <a:pt x="0" y="2394932"/>
                      <a:pt x="0" y="2338805"/>
                    </a:cubicBezTo>
                    <a:lnTo>
                      <a:pt x="0" y="101626"/>
                    </a:lnTo>
                    <a:cubicBezTo>
                      <a:pt x="0" y="45499"/>
                      <a:pt x="45499" y="0"/>
                      <a:pt x="101626" y="0"/>
                    </a:cubicBezTo>
                    <a:close/>
                  </a:path>
                </a:pathLst>
              </a:custGeom>
              <a:solidFill>
                <a:srgbClr val="000000">
                  <a:alpha val="0"/>
                </a:srgbClr>
              </a:solidFill>
              <a:ln w="57150" cap="rnd">
                <a:solidFill>
                  <a:srgbClr val="B4CDF0"/>
                </a:solidFill>
                <a:prstDash val="lgDash"/>
                <a:round/>
              </a:ln>
            </p:spPr>
          </p:sp>
          <p:sp>
            <p:nvSpPr>
              <p:cNvPr name="TextBox 18" id="18"/>
              <p:cNvSpPr txBox="true"/>
              <p:nvPr/>
            </p:nvSpPr>
            <p:spPr>
              <a:xfrm>
                <a:off x="0" y="-38100"/>
                <a:ext cx="1182787" cy="2478531"/>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3471640" y="1620698"/>
              <a:ext cx="1559435" cy="1662188"/>
            </a:xfrm>
            <a:custGeom>
              <a:avLst/>
              <a:gdLst/>
              <a:ahLst/>
              <a:cxnLst/>
              <a:rect r="r" b="b" t="t" l="l"/>
              <a:pathLst>
                <a:path h="1662188" w="1559435">
                  <a:moveTo>
                    <a:pt x="0" y="0"/>
                  </a:moveTo>
                  <a:lnTo>
                    <a:pt x="1559435" y="0"/>
                  </a:lnTo>
                  <a:lnTo>
                    <a:pt x="1559435" y="1662188"/>
                  </a:lnTo>
                  <a:lnTo>
                    <a:pt x="0" y="16621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0" id="20"/>
            <p:cNvGrpSpPr/>
            <p:nvPr/>
          </p:nvGrpSpPr>
          <p:grpSpPr>
            <a:xfrm rot="0">
              <a:off x="19324678" y="717989"/>
              <a:ext cx="4235858" cy="10688427"/>
              <a:chOff x="0" y="0"/>
              <a:chExt cx="967151" cy="2440431"/>
            </a:xfrm>
          </p:grpSpPr>
          <p:sp>
            <p:nvSpPr>
              <p:cNvPr name="Freeform 21" id="21"/>
              <p:cNvSpPr/>
              <p:nvPr/>
            </p:nvSpPr>
            <p:spPr>
              <a:xfrm flipH="false" flipV="false" rot="0">
                <a:off x="0" y="0"/>
                <a:ext cx="967151" cy="2440431"/>
              </a:xfrm>
              <a:custGeom>
                <a:avLst/>
                <a:gdLst/>
                <a:ahLst/>
                <a:cxnLst/>
                <a:rect r="r" b="b" t="t" l="l"/>
                <a:pathLst>
                  <a:path h="2440431" w="967151">
                    <a:moveTo>
                      <a:pt x="124284" y="0"/>
                    </a:moveTo>
                    <a:lnTo>
                      <a:pt x="842866" y="0"/>
                    </a:lnTo>
                    <a:cubicBezTo>
                      <a:pt x="911507" y="0"/>
                      <a:pt x="967151" y="55644"/>
                      <a:pt x="967151" y="124284"/>
                    </a:cubicBezTo>
                    <a:lnTo>
                      <a:pt x="967151" y="2316147"/>
                    </a:lnTo>
                    <a:cubicBezTo>
                      <a:pt x="967151" y="2384787"/>
                      <a:pt x="911507" y="2440431"/>
                      <a:pt x="842866" y="2440431"/>
                    </a:cubicBezTo>
                    <a:lnTo>
                      <a:pt x="124284" y="2440431"/>
                    </a:lnTo>
                    <a:cubicBezTo>
                      <a:pt x="55644" y="2440431"/>
                      <a:pt x="0" y="2384787"/>
                      <a:pt x="0" y="2316147"/>
                    </a:cubicBezTo>
                    <a:lnTo>
                      <a:pt x="0" y="124284"/>
                    </a:lnTo>
                    <a:cubicBezTo>
                      <a:pt x="0" y="55644"/>
                      <a:pt x="55644" y="0"/>
                      <a:pt x="124284" y="0"/>
                    </a:cubicBezTo>
                    <a:close/>
                  </a:path>
                </a:pathLst>
              </a:custGeom>
              <a:solidFill>
                <a:srgbClr val="000000">
                  <a:alpha val="0"/>
                </a:srgbClr>
              </a:solidFill>
              <a:ln w="57150" cap="rnd">
                <a:solidFill>
                  <a:srgbClr val="B4CDF0"/>
                </a:solidFill>
                <a:prstDash val="lgDash"/>
                <a:round/>
              </a:ln>
            </p:spPr>
          </p:sp>
          <p:sp>
            <p:nvSpPr>
              <p:cNvPr name="TextBox 22" id="22"/>
              <p:cNvSpPr txBox="true"/>
              <p:nvPr/>
            </p:nvSpPr>
            <p:spPr>
              <a:xfrm>
                <a:off x="0" y="-38100"/>
                <a:ext cx="967151" cy="2478531"/>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2046109" y="7169738"/>
              <a:ext cx="1953475" cy="994583"/>
              <a:chOff x="0" y="0"/>
              <a:chExt cx="385852" cy="196451"/>
            </a:xfrm>
          </p:grpSpPr>
          <p:sp>
            <p:nvSpPr>
              <p:cNvPr name="Freeform 24" id="24"/>
              <p:cNvSpPr/>
              <p:nvPr/>
            </p:nvSpPr>
            <p:spPr>
              <a:xfrm flipH="false" flipV="false" rot="0">
                <a:off x="0" y="0"/>
                <a:ext cx="385852" cy="196451"/>
              </a:xfrm>
              <a:custGeom>
                <a:avLst/>
                <a:gdLst/>
                <a:ahLst/>
                <a:cxnLst/>
                <a:rect r="r" b="b" t="t" l="l"/>
                <a:pathLst>
                  <a:path h="196451" w="385852">
                    <a:moveTo>
                      <a:pt x="98225" y="0"/>
                    </a:moveTo>
                    <a:lnTo>
                      <a:pt x="287627" y="0"/>
                    </a:lnTo>
                    <a:cubicBezTo>
                      <a:pt x="341875" y="0"/>
                      <a:pt x="385852" y="43977"/>
                      <a:pt x="385852" y="98225"/>
                    </a:cubicBezTo>
                    <a:lnTo>
                      <a:pt x="385852" y="98225"/>
                    </a:lnTo>
                    <a:cubicBezTo>
                      <a:pt x="385852" y="152474"/>
                      <a:pt x="341875" y="196451"/>
                      <a:pt x="287627" y="196451"/>
                    </a:cubicBezTo>
                    <a:lnTo>
                      <a:pt x="98225" y="196451"/>
                    </a:lnTo>
                    <a:cubicBezTo>
                      <a:pt x="43977" y="196451"/>
                      <a:pt x="0" y="152474"/>
                      <a:pt x="0" y="98225"/>
                    </a:cubicBezTo>
                    <a:lnTo>
                      <a:pt x="0" y="98225"/>
                    </a:lnTo>
                    <a:cubicBezTo>
                      <a:pt x="0" y="43977"/>
                      <a:pt x="43977" y="0"/>
                      <a:pt x="98225" y="0"/>
                    </a:cubicBezTo>
                    <a:close/>
                  </a:path>
                </a:pathLst>
              </a:custGeom>
              <a:solidFill>
                <a:srgbClr val="43BBF6"/>
              </a:solidFill>
            </p:spPr>
          </p:sp>
          <p:sp>
            <p:nvSpPr>
              <p:cNvPr name="TextBox 25" id="25"/>
              <p:cNvSpPr txBox="true"/>
              <p:nvPr/>
            </p:nvSpPr>
            <p:spPr>
              <a:xfrm>
                <a:off x="0" y="-47625"/>
                <a:ext cx="385852" cy="244076"/>
              </a:xfrm>
              <a:prstGeom prst="rect">
                <a:avLst/>
              </a:prstGeom>
            </p:spPr>
            <p:txBody>
              <a:bodyPr anchor="ctr" rtlCol="false" tIns="50800" lIns="50800" bIns="50800" rIns="50800"/>
              <a:lstStyle/>
              <a:p>
                <a:pPr algn="ctr">
                  <a:lnSpc>
                    <a:spcPts val="2800"/>
                  </a:lnSpc>
                </a:pPr>
                <a:r>
                  <a:rPr lang="en-US" b="true" sz="2000">
                    <a:solidFill>
                      <a:srgbClr val="FFFFFF"/>
                    </a:solidFill>
                    <a:latin typeface="Open Sans 1 Bold"/>
                    <a:ea typeface="Open Sans 1 Bold"/>
                    <a:cs typeface="Open Sans 1 Bold"/>
                    <a:sym typeface="Open Sans 1 Bold"/>
                  </a:rPr>
                  <a:t>Model</a:t>
                </a:r>
              </a:p>
            </p:txBody>
          </p:sp>
        </p:grpSp>
        <p:grpSp>
          <p:nvGrpSpPr>
            <p:cNvPr name="Group 26" id="26"/>
            <p:cNvGrpSpPr/>
            <p:nvPr/>
          </p:nvGrpSpPr>
          <p:grpSpPr>
            <a:xfrm rot="0">
              <a:off x="3022847" y="5430570"/>
              <a:ext cx="2954651" cy="994583"/>
              <a:chOff x="0" y="0"/>
              <a:chExt cx="583605" cy="196451"/>
            </a:xfrm>
          </p:grpSpPr>
          <p:sp>
            <p:nvSpPr>
              <p:cNvPr name="Freeform 27" id="27"/>
              <p:cNvSpPr/>
              <p:nvPr/>
            </p:nvSpPr>
            <p:spPr>
              <a:xfrm flipH="false" flipV="false" rot="0">
                <a:off x="0" y="0"/>
                <a:ext cx="583605" cy="196451"/>
              </a:xfrm>
              <a:custGeom>
                <a:avLst/>
                <a:gdLst/>
                <a:ahLst/>
                <a:cxnLst/>
                <a:rect r="r" b="b" t="t" l="l"/>
                <a:pathLst>
                  <a:path h="196451" w="583605">
                    <a:moveTo>
                      <a:pt x="98225" y="0"/>
                    </a:moveTo>
                    <a:lnTo>
                      <a:pt x="485380" y="0"/>
                    </a:lnTo>
                    <a:cubicBezTo>
                      <a:pt x="539628" y="0"/>
                      <a:pt x="583605" y="43977"/>
                      <a:pt x="583605" y="98225"/>
                    </a:cubicBezTo>
                    <a:lnTo>
                      <a:pt x="583605" y="98225"/>
                    </a:lnTo>
                    <a:cubicBezTo>
                      <a:pt x="583605" y="152474"/>
                      <a:pt x="539628" y="196451"/>
                      <a:pt x="485380" y="196451"/>
                    </a:cubicBezTo>
                    <a:lnTo>
                      <a:pt x="98225" y="196451"/>
                    </a:lnTo>
                    <a:cubicBezTo>
                      <a:pt x="43977" y="196451"/>
                      <a:pt x="0" y="152474"/>
                      <a:pt x="0" y="98225"/>
                    </a:cubicBezTo>
                    <a:lnTo>
                      <a:pt x="0" y="98225"/>
                    </a:lnTo>
                    <a:cubicBezTo>
                      <a:pt x="0" y="43977"/>
                      <a:pt x="43977" y="0"/>
                      <a:pt x="98225" y="0"/>
                    </a:cubicBezTo>
                    <a:close/>
                  </a:path>
                </a:pathLst>
              </a:custGeom>
              <a:solidFill>
                <a:srgbClr val="43BBF6"/>
              </a:solidFill>
            </p:spPr>
          </p:sp>
          <p:sp>
            <p:nvSpPr>
              <p:cNvPr name="TextBox 28" id="28"/>
              <p:cNvSpPr txBox="true"/>
              <p:nvPr/>
            </p:nvSpPr>
            <p:spPr>
              <a:xfrm>
                <a:off x="0" y="-47625"/>
                <a:ext cx="583605" cy="244076"/>
              </a:xfrm>
              <a:prstGeom prst="rect">
                <a:avLst/>
              </a:prstGeom>
            </p:spPr>
            <p:txBody>
              <a:bodyPr anchor="ctr" rtlCol="false" tIns="50800" lIns="50800" bIns="50800" rIns="50800"/>
              <a:lstStyle/>
              <a:p>
                <a:pPr algn="ctr">
                  <a:lnSpc>
                    <a:spcPts val="2800"/>
                  </a:lnSpc>
                </a:pPr>
                <a:r>
                  <a:rPr lang="en-US" b="true" sz="2000">
                    <a:solidFill>
                      <a:srgbClr val="FFFFFF"/>
                    </a:solidFill>
                    <a:latin typeface="Open Sans 1 Bold"/>
                    <a:ea typeface="Open Sans 1 Bold"/>
                    <a:cs typeface="Open Sans 1 Bold"/>
                    <a:sym typeface="Open Sans 1 Bold"/>
                  </a:rPr>
                  <a:t>ModelView</a:t>
                </a:r>
              </a:p>
            </p:txBody>
          </p:sp>
        </p:grpSp>
        <p:grpSp>
          <p:nvGrpSpPr>
            <p:cNvPr name="Group 29" id="29"/>
            <p:cNvGrpSpPr/>
            <p:nvPr/>
          </p:nvGrpSpPr>
          <p:grpSpPr>
            <a:xfrm rot="0">
              <a:off x="2963724" y="3877237"/>
              <a:ext cx="2954651" cy="788241"/>
              <a:chOff x="0" y="0"/>
              <a:chExt cx="583605" cy="155694"/>
            </a:xfrm>
          </p:grpSpPr>
          <p:sp>
            <p:nvSpPr>
              <p:cNvPr name="Freeform 30" id="30"/>
              <p:cNvSpPr/>
              <p:nvPr/>
            </p:nvSpPr>
            <p:spPr>
              <a:xfrm flipH="false" flipV="false" rot="0">
                <a:off x="0" y="0"/>
                <a:ext cx="583605" cy="155694"/>
              </a:xfrm>
              <a:custGeom>
                <a:avLst/>
                <a:gdLst/>
                <a:ahLst/>
                <a:cxnLst/>
                <a:rect r="r" b="b" t="t" l="l"/>
                <a:pathLst>
                  <a:path h="155694" w="583605">
                    <a:moveTo>
                      <a:pt x="77847" y="0"/>
                    </a:moveTo>
                    <a:lnTo>
                      <a:pt x="505758" y="0"/>
                    </a:lnTo>
                    <a:cubicBezTo>
                      <a:pt x="526404" y="0"/>
                      <a:pt x="546205" y="8202"/>
                      <a:pt x="560804" y="22801"/>
                    </a:cubicBezTo>
                    <a:cubicBezTo>
                      <a:pt x="575403" y="37400"/>
                      <a:pt x="583605" y="57201"/>
                      <a:pt x="583605" y="77847"/>
                    </a:cubicBezTo>
                    <a:lnTo>
                      <a:pt x="583605" y="77847"/>
                    </a:lnTo>
                    <a:cubicBezTo>
                      <a:pt x="583605" y="98493"/>
                      <a:pt x="575403" y="118294"/>
                      <a:pt x="560804" y="132893"/>
                    </a:cubicBezTo>
                    <a:cubicBezTo>
                      <a:pt x="546205" y="147492"/>
                      <a:pt x="526404" y="155694"/>
                      <a:pt x="505758" y="155694"/>
                    </a:cubicBezTo>
                    <a:lnTo>
                      <a:pt x="77847" y="155694"/>
                    </a:lnTo>
                    <a:cubicBezTo>
                      <a:pt x="57201" y="155694"/>
                      <a:pt x="37400" y="147492"/>
                      <a:pt x="22801" y="132893"/>
                    </a:cubicBezTo>
                    <a:cubicBezTo>
                      <a:pt x="8202" y="118294"/>
                      <a:pt x="0" y="98493"/>
                      <a:pt x="0" y="77847"/>
                    </a:cubicBezTo>
                    <a:lnTo>
                      <a:pt x="0" y="77847"/>
                    </a:lnTo>
                    <a:cubicBezTo>
                      <a:pt x="0" y="57201"/>
                      <a:pt x="8202" y="37400"/>
                      <a:pt x="22801" y="22801"/>
                    </a:cubicBezTo>
                    <a:cubicBezTo>
                      <a:pt x="37400" y="8202"/>
                      <a:pt x="57201" y="0"/>
                      <a:pt x="77847" y="0"/>
                    </a:cubicBezTo>
                    <a:close/>
                  </a:path>
                </a:pathLst>
              </a:custGeom>
              <a:solidFill>
                <a:srgbClr val="43BBF6"/>
              </a:solidFill>
            </p:spPr>
          </p:sp>
          <p:sp>
            <p:nvSpPr>
              <p:cNvPr name="TextBox 31" id="31"/>
              <p:cNvSpPr txBox="true"/>
              <p:nvPr/>
            </p:nvSpPr>
            <p:spPr>
              <a:xfrm>
                <a:off x="0" y="-38100"/>
                <a:ext cx="583605" cy="193794"/>
              </a:xfrm>
              <a:prstGeom prst="rect">
                <a:avLst/>
              </a:prstGeom>
            </p:spPr>
            <p:txBody>
              <a:bodyPr anchor="ctr" rtlCol="false" tIns="50800" lIns="50800" bIns="50800" rIns="50800"/>
              <a:lstStyle/>
              <a:p>
                <a:pPr algn="ctr">
                  <a:lnSpc>
                    <a:spcPts val="2799"/>
                  </a:lnSpc>
                </a:pPr>
                <a:r>
                  <a:rPr lang="en-US" b="true" sz="1999">
                    <a:solidFill>
                      <a:srgbClr val="FFFFFF"/>
                    </a:solidFill>
                    <a:latin typeface="Open Sans 1 Bold"/>
                    <a:ea typeface="Open Sans 1 Bold"/>
                    <a:cs typeface="Open Sans 1 Bold"/>
                    <a:sym typeface="Open Sans 1 Bold"/>
                  </a:rPr>
                  <a:t>View</a:t>
                </a:r>
              </a:p>
            </p:txBody>
          </p:sp>
        </p:grpSp>
        <p:sp>
          <p:nvSpPr>
            <p:cNvPr name="Freeform 32" id="32"/>
            <p:cNvSpPr/>
            <p:nvPr/>
          </p:nvSpPr>
          <p:spPr>
            <a:xfrm flipH="false" flipV="false" rot="0">
              <a:off x="5427012" y="10434557"/>
              <a:ext cx="1426405" cy="801380"/>
            </a:xfrm>
            <a:custGeom>
              <a:avLst/>
              <a:gdLst/>
              <a:ahLst/>
              <a:cxnLst/>
              <a:rect r="r" b="b" t="t" l="l"/>
              <a:pathLst>
                <a:path h="801380" w="1426405">
                  <a:moveTo>
                    <a:pt x="0" y="0"/>
                  </a:moveTo>
                  <a:lnTo>
                    <a:pt x="1426405" y="0"/>
                  </a:lnTo>
                  <a:lnTo>
                    <a:pt x="1426405" y="801380"/>
                  </a:lnTo>
                  <a:lnTo>
                    <a:pt x="0" y="801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2421214" y="10434557"/>
              <a:ext cx="2609860" cy="629250"/>
            </a:xfrm>
            <a:custGeom>
              <a:avLst/>
              <a:gdLst/>
              <a:ahLst/>
              <a:cxnLst/>
              <a:rect r="r" b="b" t="t" l="l"/>
              <a:pathLst>
                <a:path h="629250" w="2609860">
                  <a:moveTo>
                    <a:pt x="0" y="0"/>
                  </a:moveTo>
                  <a:lnTo>
                    <a:pt x="2609861" y="0"/>
                  </a:lnTo>
                  <a:lnTo>
                    <a:pt x="2609861" y="629250"/>
                  </a:lnTo>
                  <a:lnTo>
                    <a:pt x="0" y="629250"/>
                  </a:lnTo>
                  <a:lnTo>
                    <a:pt x="0" y="0"/>
                  </a:lnTo>
                  <a:close/>
                </a:path>
              </a:pathLst>
            </a:custGeom>
            <a:blipFill>
              <a:blip r:embed="rId7"/>
              <a:stretch>
                <a:fillRect l="-15378" t="-11852" r="-11587" b="-21867"/>
              </a:stretch>
            </a:blipFill>
          </p:spPr>
        </p:sp>
        <p:sp>
          <p:nvSpPr>
            <p:cNvPr name="AutoShape 34" id="34"/>
            <p:cNvSpPr/>
            <p:nvPr/>
          </p:nvSpPr>
          <p:spPr>
            <a:xfrm flipH="true" flipV="true">
              <a:off x="910922" y="4240413"/>
              <a:ext cx="2052802" cy="30945"/>
            </a:xfrm>
            <a:prstGeom prst="line">
              <a:avLst/>
            </a:prstGeom>
            <a:ln cap="flat" w="101600">
              <a:solidFill>
                <a:srgbClr val="E83F3F"/>
              </a:solidFill>
              <a:prstDash val="solid"/>
              <a:headEnd type="triangle" len="med" w="lg"/>
              <a:tailEnd type="triangle" len="med" w="lg"/>
            </a:ln>
          </p:spPr>
        </p:sp>
        <p:sp>
          <p:nvSpPr>
            <p:cNvPr name="AutoShape 35" id="35"/>
            <p:cNvSpPr/>
            <p:nvPr/>
          </p:nvSpPr>
          <p:spPr>
            <a:xfrm flipH="true" flipV="true">
              <a:off x="4441049" y="4665478"/>
              <a:ext cx="59123" cy="765092"/>
            </a:xfrm>
            <a:prstGeom prst="line">
              <a:avLst/>
            </a:prstGeom>
            <a:ln cap="flat" w="50800">
              <a:solidFill>
                <a:srgbClr val="E23237"/>
              </a:solidFill>
              <a:prstDash val="sysDot"/>
              <a:headEnd type="triangle" len="med" w="lg"/>
              <a:tailEnd type="triangle" len="med" w="lg"/>
            </a:ln>
          </p:spPr>
        </p:sp>
        <p:sp>
          <p:nvSpPr>
            <p:cNvPr name="AutoShape 36" id="36"/>
            <p:cNvSpPr/>
            <p:nvPr/>
          </p:nvSpPr>
          <p:spPr>
            <a:xfrm flipV="true">
              <a:off x="3022847" y="6425153"/>
              <a:ext cx="1001600" cy="744585"/>
            </a:xfrm>
            <a:prstGeom prst="line">
              <a:avLst/>
            </a:prstGeom>
            <a:ln cap="flat" w="50800">
              <a:solidFill>
                <a:srgbClr val="E23237"/>
              </a:solidFill>
              <a:prstDash val="sysDot"/>
              <a:headEnd type="triangle" len="med" w="lg"/>
              <a:tailEnd type="triangle" len="med" w="lg"/>
            </a:ln>
          </p:spPr>
        </p:sp>
        <p:sp>
          <p:nvSpPr>
            <p:cNvPr name="AutoShape 37" id="37"/>
            <p:cNvSpPr/>
            <p:nvPr/>
          </p:nvSpPr>
          <p:spPr>
            <a:xfrm flipH="true">
              <a:off x="7437591" y="259"/>
              <a:ext cx="155752" cy="11434648"/>
            </a:xfrm>
            <a:prstGeom prst="line">
              <a:avLst/>
            </a:prstGeom>
            <a:ln cap="flat" w="38100">
              <a:solidFill>
                <a:srgbClr val="030303"/>
              </a:solidFill>
              <a:prstDash val="sysDash"/>
              <a:headEnd type="none" len="sm" w="sm"/>
              <a:tailEnd type="none" len="sm" w="sm"/>
            </a:ln>
          </p:spPr>
        </p:sp>
        <p:sp>
          <p:nvSpPr>
            <p:cNvPr name="Freeform 38" id="38"/>
            <p:cNvSpPr/>
            <p:nvPr/>
          </p:nvSpPr>
          <p:spPr>
            <a:xfrm flipH="false" flipV="false" rot="0">
              <a:off x="8766860" y="4536726"/>
              <a:ext cx="4716672" cy="911328"/>
            </a:xfrm>
            <a:custGeom>
              <a:avLst/>
              <a:gdLst/>
              <a:ahLst/>
              <a:cxnLst/>
              <a:rect r="r" b="b" t="t" l="l"/>
              <a:pathLst>
                <a:path h="911328" w="4716672">
                  <a:moveTo>
                    <a:pt x="0" y="0"/>
                  </a:moveTo>
                  <a:lnTo>
                    <a:pt x="4716672" y="0"/>
                  </a:lnTo>
                  <a:lnTo>
                    <a:pt x="4716672" y="911328"/>
                  </a:lnTo>
                  <a:lnTo>
                    <a:pt x="0" y="911328"/>
                  </a:lnTo>
                  <a:lnTo>
                    <a:pt x="0" y="0"/>
                  </a:lnTo>
                  <a:close/>
                </a:path>
              </a:pathLst>
            </a:custGeom>
            <a:blipFill>
              <a:blip r:embed="rId8"/>
              <a:stretch>
                <a:fillRect l="-14980" t="-73918" r="-12171" b="-63625"/>
              </a:stretch>
            </a:blipFill>
          </p:spPr>
        </p:sp>
        <p:sp>
          <p:nvSpPr>
            <p:cNvPr name="Freeform 39" id="39"/>
            <p:cNvSpPr/>
            <p:nvPr/>
          </p:nvSpPr>
          <p:spPr>
            <a:xfrm flipH="false" flipV="false" rot="0">
              <a:off x="20454978" y="2411834"/>
              <a:ext cx="2067689" cy="2067689"/>
            </a:xfrm>
            <a:custGeom>
              <a:avLst/>
              <a:gdLst/>
              <a:ahLst/>
              <a:cxnLst/>
              <a:rect r="r" b="b" t="t" l="l"/>
              <a:pathLst>
                <a:path h="2067689" w="2067689">
                  <a:moveTo>
                    <a:pt x="0" y="0"/>
                  </a:moveTo>
                  <a:lnTo>
                    <a:pt x="2067690" y="0"/>
                  </a:lnTo>
                  <a:lnTo>
                    <a:pt x="2067690" y="2067689"/>
                  </a:lnTo>
                  <a:lnTo>
                    <a:pt x="0" y="2067689"/>
                  </a:lnTo>
                  <a:lnTo>
                    <a:pt x="0" y="0"/>
                  </a:lnTo>
                  <a:close/>
                </a:path>
              </a:pathLst>
            </a:custGeom>
            <a:blipFill>
              <a:blip r:embed="rId9"/>
              <a:stretch>
                <a:fillRect l="0" t="0" r="0" b="0"/>
              </a:stretch>
            </a:blipFill>
          </p:spPr>
        </p:sp>
        <p:sp>
          <p:nvSpPr>
            <p:cNvPr name="Freeform 40" id="40"/>
            <p:cNvSpPr/>
            <p:nvPr/>
          </p:nvSpPr>
          <p:spPr>
            <a:xfrm flipH="false" flipV="false" rot="0">
              <a:off x="21382078" y="9954780"/>
              <a:ext cx="1426405" cy="801380"/>
            </a:xfrm>
            <a:custGeom>
              <a:avLst/>
              <a:gdLst/>
              <a:ahLst/>
              <a:cxnLst/>
              <a:rect r="r" b="b" t="t" l="l"/>
              <a:pathLst>
                <a:path h="801380" w="1426405">
                  <a:moveTo>
                    <a:pt x="0" y="0"/>
                  </a:moveTo>
                  <a:lnTo>
                    <a:pt x="1426406" y="0"/>
                  </a:lnTo>
                  <a:lnTo>
                    <a:pt x="1426406" y="801380"/>
                  </a:lnTo>
                  <a:lnTo>
                    <a:pt x="0" y="8013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1" id="41"/>
            <p:cNvSpPr/>
            <p:nvPr/>
          </p:nvSpPr>
          <p:spPr>
            <a:xfrm flipH="false" flipV="false" rot="0">
              <a:off x="20601514" y="4940838"/>
              <a:ext cx="1682187" cy="1686685"/>
            </a:xfrm>
            <a:custGeom>
              <a:avLst/>
              <a:gdLst/>
              <a:ahLst/>
              <a:cxnLst/>
              <a:rect r="r" b="b" t="t" l="l"/>
              <a:pathLst>
                <a:path h="1686685" w="1682187">
                  <a:moveTo>
                    <a:pt x="0" y="0"/>
                  </a:moveTo>
                  <a:lnTo>
                    <a:pt x="1682187" y="0"/>
                  </a:lnTo>
                  <a:lnTo>
                    <a:pt x="1682187" y="1686685"/>
                  </a:lnTo>
                  <a:lnTo>
                    <a:pt x="0" y="16866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2" id="42"/>
            <p:cNvSpPr/>
            <p:nvPr/>
          </p:nvSpPr>
          <p:spPr>
            <a:xfrm flipH="false" flipV="false" rot="0">
              <a:off x="14781076" y="5634922"/>
              <a:ext cx="2382989" cy="585880"/>
            </a:xfrm>
            <a:custGeom>
              <a:avLst/>
              <a:gdLst/>
              <a:ahLst/>
              <a:cxnLst/>
              <a:rect r="r" b="b" t="t" l="l"/>
              <a:pathLst>
                <a:path h="585880" w="2382989">
                  <a:moveTo>
                    <a:pt x="0" y="0"/>
                  </a:moveTo>
                  <a:lnTo>
                    <a:pt x="2382989" y="0"/>
                  </a:lnTo>
                  <a:lnTo>
                    <a:pt x="2382989" y="585879"/>
                  </a:lnTo>
                  <a:lnTo>
                    <a:pt x="0" y="585879"/>
                  </a:lnTo>
                  <a:lnTo>
                    <a:pt x="0" y="0"/>
                  </a:lnTo>
                  <a:close/>
                </a:path>
              </a:pathLst>
            </a:custGeom>
            <a:blipFill>
              <a:blip r:embed="rId12"/>
              <a:stretch>
                <a:fillRect l="-390" t="0" r="-390" b="0"/>
              </a:stretch>
            </a:blipFill>
          </p:spPr>
        </p:sp>
        <p:sp>
          <p:nvSpPr>
            <p:cNvPr name="AutoShape 43" id="43"/>
            <p:cNvSpPr/>
            <p:nvPr/>
          </p:nvSpPr>
          <p:spPr>
            <a:xfrm flipH="true" flipV="true">
              <a:off x="18316254" y="5757138"/>
              <a:ext cx="2285259" cy="27042"/>
            </a:xfrm>
            <a:prstGeom prst="line">
              <a:avLst/>
            </a:prstGeom>
            <a:ln cap="flat" w="101600">
              <a:solidFill>
                <a:srgbClr val="E83F3F"/>
              </a:solidFill>
              <a:prstDash val="solid"/>
              <a:headEnd type="triangle" len="med" w="lg"/>
              <a:tailEnd type="triangle" len="med" w="lg"/>
            </a:ln>
          </p:spPr>
        </p:sp>
        <p:grpSp>
          <p:nvGrpSpPr>
            <p:cNvPr name="Group 44" id="44"/>
            <p:cNvGrpSpPr/>
            <p:nvPr/>
          </p:nvGrpSpPr>
          <p:grpSpPr>
            <a:xfrm rot="0">
              <a:off x="11910663" y="7450945"/>
              <a:ext cx="6793732" cy="3784992"/>
              <a:chOff x="0" y="0"/>
              <a:chExt cx="1647134" cy="917668"/>
            </a:xfrm>
          </p:grpSpPr>
          <p:sp>
            <p:nvSpPr>
              <p:cNvPr name="Freeform 45" id="45"/>
              <p:cNvSpPr/>
              <p:nvPr/>
            </p:nvSpPr>
            <p:spPr>
              <a:xfrm flipH="false" flipV="false" rot="0">
                <a:off x="0" y="0"/>
                <a:ext cx="1647135" cy="917668"/>
              </a:xfrm>
              <a:custGeom>
                <a:avLst/>
                <a:gdLst/>
                <a:ahLst/>
                <a:cxnLst/>
                <a:rect r="r" b="b" t="t" l="l"/>
                <a:pathLst>
                  <a:path h="917668" w="1647135">
                    <a:moveTo>
                      <a:pt x="77491" y="0"/>
                    </a:moveTo>
                    <a:lnTo>
                      <a:pt x="1569644" y="0"/>
                    </a:lnTo>
                    <a:cubicBezTo>
                      <a:pt x="1612441" y="0"/>
                      <a:pt x="1647135" y="34694"/>
                      <a:pt x="1647135" y="77491"/>
                    </a:cubicBezTo>
                    <a:lnTo>
                      <a:pt x="1647135" y="840177"/>
                    </a:lnTo>
                    <a:cubicBezTo>
                      <a:pt x="1647135" y="860729"/>
                      <a:pt x="1638970" y="880439"/>
                      <a:pt x="1624438" y="894972"/>
                    </a:cubicBezTo>
                    <a:cubicBezTo>
                      <a:pt x="1609906" y="909504"/>
                      <a:pt x="1590196" y="917668"/>
                      <a:pt x="1569644" y="917668"/>
                    </a:cubicBezTo>
                    <a:lnTo>
                      <a:pt x="77491" y="917668"/>
                    </a:lnTo>
                    <a:cubicBezTo>
                      <a:pt x="34694" y="917668"/>
                      <a:pt x="0" y="882974"/>
                      <a:pt x="0" y="840177"/>
                    </a:cubicBezTo>
                    <a:lnTo>
                      <a:pt x="0" y="77491"/>
                    </a:lnTo>
                    <a:cubicBezTo>
                      <a:pt x="0" y="34694"/>
                      <a:pt x="34694" y="0"/>
                      <a:pt x="77491" y="0"/>
                    </a:cubicBezTo>
                    <a:close/>
                  </a:path>
                </a:pathLst>
              </a:custGeom>
              <a:solidFill>
                <a:srgbClr val="000000">
                  <a:alpha val="0"/>
                </a:srgbClr>
              </a:solidFill>
              <a:ln w="57150" cap="rnd">
                <a:solidFill>
                  <a:srgbClr val="B4CDF0"/>
                </a:solidFill>
                <a:prstDash val="lgDash"/>
                <a:round/>
              </a:ln>
            </p:spPr>
          </p:sp>
          <p:sp>
            <p:nvSpPr>
              <p:cNvPr name="TextBox 46" id="46"/>
              <p:cNvSpPr txBox="true"/>
              <p:nvPr/>
            </p:nvSpPr>
            <p:spPr>
              <a:xfrm>
                <a:off x="0" y="-38100"/>
                <a:ext cx="1647134" cy="955768"/>
              </a:xfrm>
              <a:prstGeom prst="rect">
                <a:avLst/>
              </a:prstGeom>
            </p:spPr>
            <p:txBody>
              <a:bodyPr anchor="ctr" rtlCol="false" tIns="47841" lIns="47841" bIns="47841" rIns="47841"/>
              <a:lstStyle/>
              <a:p>
                <a:pPr algn="ctr">
                  <a:lnSpc>
                    <a:spcPts val="2659"/>
                  </a:lnSpc>
                  <a:spcBef>
                    <a:spcPct val="0"/>
                  </a:spcBef>
                </a:pPr>
              </a:p>
            </p:txBody>
          </p:sp>
        </p:grpSp>
        <p:grpSp>
          <p:nvGrpSpPr>
            <p:cNvPr name="Group 47" id="47"/>
            <p:cNvGrpSpPr/>
            <p:nvPr/>
          </p:nvGrpSpPr>
          <p:grpSpPr>
            <a:xfrm rot="0">
              <a:off x="14548646" y="9089293"/>
              <a:ext cx="1252415" cy="1335354"/>
              <a:chOff x="0" y="0"/>
              <a:chExt cx="828154" cy="882996"/>
            </a:xfrm>
          </p:grpSpPr>
          <p:sp>
            <p:nvSpPr>
              <p:cNvPr name="Freeform 48" id="48"/>
              <p:cNvSpPr/>
              <p:nvPr/>
            </p:nvSpPr>
            <p:spPr>
              <a:xfrm flipH="false" flipV="false" rot="0">
                <a:off x="0" y="0"/>
                <a:ext cx="828154" cy="882996"/>
              </a:xfrm>
              <a:custGeom>
                <a:avLst/>
                <a:gdLst/>
                <a:ahLst/>
                <a:cxnLst/>
                <a:rect r="r" b="b" t="t" l="l"/>
                <a:pathLst>
                  <a:path h="882996" w="828154">
                    <a:moveTo>
                      <a:pt x="189569" y="0"/>
                    </a:moveTo>
                    <a:lnTo>
                      <a:pt x="638585" y="0"/>
                    </a:lnTo>
                    <a:cubicBezTo>
                      <a:pt x="688862" y="0"/>
                      <a:pt x="737080" y="19972"/>
                      <a:pt x="772631" y="55523"/>
                    </a:cubicBezTo>
                    <a:cubicBezTo>
                      <a:pt x="808182" y="91074"/>
                      <a:pt x="828154" y="139292"/>
                      <a:pt x="828154" y="189569"/>
                    </a:cubicBezTo>
                    <a:lnTo>
                      <a:pt x="828154" y="693428"/>
                    </a:lnTo>
                    <a:cubicBezTo>
                      <a:pt x="828154" y="798124"/>
                      <a:pt x="743281" y="882996"/>
                      <a:pt x="638585" y="882996"/>
                    </a:cubicBezTo>
                    <a:lnTo>
                      <a:pt x="189569" y="882996"/>
                    </a:lnTo>
                    <a:cubicBezTo>
                      <a:pt x="84873" y="882996"/>
                      <a:pt x="0" y="798124"/>
                      <a:pt x="0" y="693428"/>
                    </a:cubicBezTo>
                    <a:lnTo>
                      <a:pt x="0" y="189569"/>
                    </a:lnTo>
                    <a:cubicBezTo>
                      <a:pt x="0" y="84873"/>
                      <a:pt x="84873" y="0"/>
                      <a:pt x="189569" y="0"/>
                    </a:cubicBezTo>
                    <a:close/>
                  </a:path>
                </a:pathLst>
              </a:custGeom>
              <a:blipFill>
                <a:blip r:embed="rId13"/>
                <a:stretch>
                  <a:fillRect l="0" t="-5700" r="0" b="-5700"/>
                </a:stretch>
              </a:blipFill>
            </p:spPr>
          </p:sp>
        </p:grpSp>
        <p:grpSp>
          <p:nvGrpSpPr>
            <p:cNvPr name="Group 49" id="49"/>
            <p:cNvGrpSpPr/>
            <p:nvPr/>
          </p:nvGrpSpPr>
          <p:grpSpPr>
            <a:xfrm rot="0">
              <a:off x="12060125" y="8928718"/>
              <a:ext cx="2149167" cy="1026062"/>
              <a:chOff x="0" y="0"/>
              <a:chExt cx="1592415" cy="760256"/>
            </a:xfrm>
          </p:grpSpPr>
          <p:sp>
            <p:nvSpPr>
              <p:cNvPr name="Freeform 50" id="50"/>
              <p:cNvSpPr/>
              <p:nvPr/>
            </p:nvSpPr>
            <p:spPr>
              <a:xfrm flipH="false" flipV="false" rot="0">
                <a:off x="0" y="0"/>
                <a:ext cx="1592415" cy="760256"/>
              </a:xfrm>
              <a:custGeom>
                <a:avLst/>
                <a:gdLst/>
                <a:ahLst/>
                <a:cxnLst/>
                <a:rect r="r" b="b" t="t" l="l"/>
                <a:pathLst>
                  <a:path h="760256" w="1592415">
                    <a:moveTo>
                      <a:pt x="110470" y="0"/>
                    </a:moveTo>
                    <a:lnTo>
                      <a:pt x="1481945" y="0"/>
                    </a:lnTo>
                    <a:cubicBezTo>
                      <a:pt x="1511243" y="0"/>
                      <a:pt x="1539342" y="11639"/>
                      <a:pt x="1560059" y="32356"/>
                    </a:cubicBezTo>
                    <a:cubicBezTo>
                      <a:pt x="1580776" y="53073"/>
                      <a:pt x="1592415" y="81172"/>
                      <a:pt x="1592415" y="110470"/>
                    </a:cubicBezTo>
                    <a:lnTo>
                      <a:pt x="1592415" y="649786"/>
                    </a:lnTo>
                    <a:cubicBezTo>
                      <a:pt x="1592415" y="679084"/>
                      <a:pt x="1580776" y="707183"/>
                      <a:pt x="1560059" y="727900"/>
                    </a:cubicBezTo>
                    <a:cubicBezTo>
                      <a:pt x="1539342" y="748617"/>
                      <a:pt x="1511243" y="760256"/>
                      <a:pt x="1481945" y="760256"/>
                    </a:cubicBezTo>
                    <a:lnTo>
                      <a:pt x="110470" y="760256"/>
                    </a:lnTo>
                    <a:cubicBezTo>
                      <a:pt x="81172" y="760256"/>
                      <a:pt x="53073" y="748617"/>
                      <a:pt x="32356" y="727900"/>
                    </a:cubicBezTo>
                    <a:cubicBezTo>
                      <a:pt x="11639" y="707183"/>
                      <a:pt x="0" y="679084"/>
                      <a:pt x="0" y="649786"/>
                    </a:cubicBezTo>
                    <a:lnTo>
                      <a:pt x="0" y="110470"/>
                    </a:lnTo>
                    <a:cubicBezTo>
                      <a:pt x="0" y="81172"/>
                      <a:pt x="11639" y="53073"/>
                      <a:pt x="32356" y="32356"/>
                    </a:cubicBezTo>
                    <a:cubicBezTo>
                      <a:pt x="53073" y="11639"/>
                      <a:pt x="81172" y="0"/>
                      <a:pt x="110470" y="0"/>
                    </a:cubicBezTo>
                    <a:close/>
                  </a:path>
                </a:pathLst>
              </a:custGeom>
              <a:blipFill>
                <a:blip r:embed="rId14"/>
                <a:stretch>
                  <a:fillRect l="0" t="-425" r="0" b="-425"/>
                </a:stretch>
              </a:blipFill>
            </p:spPr>
          </p:sp>
        </p:grpSp>
        <p:grpSp>
          <p:nvGrpSpPr>
            <p:cNvPr name="Group 51" id="51"/>
            <p:cNvGrpSpPr/>
            <p:nvPr/>
          </p:nvGrpSpPr>
          <p:grpSpPr>
            <a:xfrm rot="0">
              <a:off x="15766812" y="7630013"/>
              <a:ext cx="1311611" cy="1226821"/>
              <a:chOff x="0" y="0"/>
              <a:chExt cx="812800" cy="760256"/>
            </a:xfrm>
          </p:grpSpPr>
          <p:sp>
            <p:nvSpPr>
              <p:cNvPr name="Freeform 52" id="52"/>
              <p:cNvSpPr/>
              <p:nvPr/>
            </p:nvSpPr>
            <p:spPr>
              <a:xfrm flipH="false" flipV="false" rot="0">
                <a:off x="0" y="0"/>
                <a:ext cx="812800" cy="760256"/>
              </a:xfrm>
              <a:custGeom>
                <a:avLst/>
                <a:gdLst/>
                <a:ahLst/>
                <a:cxnLst/>
                <a:rect r="r" b="b" t="t" l="l"/>
                <a:pathLst>
                  <a:path h="760256" w="812800">
                    <a:moveTo>
                      <a:pt x="181013" y="0"/>
                    </a:moveTo>
                    <a:lnTo>
                      <a:pt x="631787" y="0"/>
                    </a:lnTo>
                    <a:cubicBezTo>
                      <a:pt x="731758" y="0"/>
                      <a:pt x="812800" y="81042"/>
                      <a:pt x="812800" y="181013"/>
                    </a:cubicBezTo>
                    <a:lnTo>
                      <a:pt x="812800" y="579243"/>
                    </a:lnTo>
                    <a:cubicBezTo>
                      <a:pt x="812800" y="679214"/>
                      <a:pt x="731758" y="760256"/>
                      <a:pt x="631787" y="760256"/>
                    </a:cubicBezTo>
                    <a:lnTo>
                      <a:pt x="181013" y="760256"/>
                    </a:lnTo>
                    <a:cubicBezTo>
                      <a:pt x="81042" y="760256"/>
                      <a:pt x="0" y="679214"/>
                      <a:pt x="0" y="579243"/>
                    </a:cubicBezTo>
                    <a:lnTo>
                      <a:pt x="0" y="181013"/>
                    </a:lnTo>
                    <a:cubicBezTo>
                      <a:pt x="0" y="81042"/>
                      <a:pt x="81042" y="0"/>
                      <a:pt x="181013" y="0"/>
                    </a:cubicBezTo>
                    <a:close/>
                  </a:path>
                </a:pathLst>
              </a:custGeom>
              <a:blipFill>
                <a:blip r:embed="rId15"/>
                <a:stretch>
                  <a:fillRect l="0" t="-2492" r="0" b="-2492"/>
                </a:stretch>
              </a:blipFill>
            </p:spPr>
          </p:sp>
        </p:grpSp>
        <p:grpSp>
          <p:nvGrpSpPr>
            <p:cNvPr name="Group 53" id="53"/>
            <p:cNvGrpSpPr/>
            <p:nvPr/>
          </p:nvGrpSpPr>
          <p:grpSpPr>
            <a:xfrm rot="0">
              <a:off x="17141923" y="7630013"/>
              <a:ext cx="1326692" cy="1117422"/>
              <a:chOff x="0" y="0"/>
              <a:chExt cx="902636" cy="760256"/>
            </a:xfrm>
          </p:grpSpPr>
          <p:sp>
            <p:nvSpPr>
              <p:cNvPr name="Freeform 54" id="54"/>
              <p:cNvSpPr/>
              <p:nvPr/>
            </p:nvSpPr>
            <p:spPr>
              <a:xfrm flipH="false" flipV="false" rot="0">
                <a:off x="0" y="0"/>
                <a:ext cx="902636" cy="760256"/>
              </a:xfrm>
              <a:custGeom>
                <a:avLst/>
                <a:gdLst/>
                <a:ahLst/>
                <a:cxnLst/>
                <a:rect r="r" b="b" t="t" l="l"/>
                <a:pathLst>
                  <a:path h="760256" w="902636">
                    <a:moveTo>
                      <a:pt x="178956" y="0"/>
                    </a:moveTo>
                    <a:lnTo>
                      <a:pt x="723680" y="0"/>
                    </a:lnTo>
                    <a:cubicBezTo>
                      <a:pt x="822515" y="0"/>
                      <a:pt x="902636" y="80121"/>
                      <a:pt x="902636" y="178956"/>
                    </a:cubicBezTo>
                    <a:lnTo>
                      <a:pt x="902636" y="581300"/>
                    </a:lnTo>
                    <a:cubicBezTo>
                      <a:pt x="902636" y="628762"/>
                      <a:pt x="883782" y="674280"/>
                      <a:pt x="850221" y="707841"/>
                    </a:cubicBezTo>
                    <a:cubicBezTo>
                      <a:pt x="816660" y="741402"/>
                      <a:pt x="771142" y="760256"/>
                      <a:pt x="723680" y="760256"/>
                    </a:cubicBezTo>
                    <a:lnTo>
                      <a:pt x="178956" y="760256"/>
                    </a:lnTo>
                    <a:cubicBezTo>
                      <a:pt x="131494" y="760256"/>
                      <a:pt x="85976" y="741402"/>
                      <a:pt x="52415" y="707841"/>
                    </a:cubicBezTo>
                    <a:cubicBezTo>
                      <a:pt x="18854" y="674280"/>
                      <a:pt x="0" y="628762"/>
                      <a:pt x="0" y="581300"/>
                    </a:cubicBezTo>
                    <a:lnTo>
                      <a:pt x="0" y="178956"/>
                    </a:lnTo>
                    <a:cubicBezTo>
                      <a:pt x="0" y="131494"/>
                      <a:pt x="18854" y="85976"/>
                      <a:pt x="52415" y="52415"/>
                    </a:cubicBezTo>
                    <a:cubicBezTo>
                      <a:pt x="85976" y="18854"/>
                      <a:pt x="131494" y="0"/>
                      <a:pt x="178956" y="0"/>
                    </a:cubicBezTo>
                    <a:close/>
                  </a:path>
                </a:pathLst>
              </a:custGeom>
              <a:blipFill>
                <a:blip r:embed="rId16"/>
                <a:stretch>
                  <a:fillRect l="-3999" t="0" r="-3999" b="0"/>
                </a:stretch>
              </a:blipFill>
            </p:spPr>
          </p:sp>
        </p:grpSp>
        <p:grpSp>
          <p:nvGrpSpPr>
            <p:cNvPr name="Group 55" id="55"/>
            <p:cNvGrpSpPr/>
            <p:nvPr/>
          </p:nvGrpSpPr>
          <p:grpSpPr>
            <a:xfrm rot="0">
              <a:off x="13180663" y="7575313"/>
              <a:ext cx="1311611" cy="1226821"/>
              <a:chOff x="0" y="0"/>
              <a:chExt cx="812800" cy="760256"/>
            </a:xfrm>
          </p:grpSpPr>
          <p:sp>
            <p:nvSpPr>
              <p:cNvPr name="Freeform 56" id="56"/>
              <p:cNvSpPr/>
              <p:nvPr/>
            </p:nvSpPr>
            <p:spPr>
              <a:xfrm flipH="false" flipV="false" rot="0">
                <a:off x="0" y="0"/>
                <a:ext cx="812800" cy="760256"/>
              </a:xfrm>
              <a:custGeom>
                <a:avLst/>
                <a:gdLst/>
                <a:ahLst/>
                <a:cxnLst/>
                <a:rect r="r" b="b" t="t" l="l"/>
                <a:pathLst>
                  <a:path h="760256" w="812800">
                    <a:moveTo>
                      <a:pt x="181013" y="0"/>
                    </a:moveTo>
                    <a:lnTo>
                      <a:pt x="631787" y="0"/>
                    </a:lnTo>
                    <a:cubicBezTo>
                      <a:pt x="731758" y="0"/>
                      <a:pt x="812800" y="81042"/>
                      <a:pt x="812800" y="181013"/>
                    </a:cubicBezTo>
                    <a:lnTo>
                      <a:pt x="812800" y="579243"/>
                    </a:lnTo>
                    <a:cubicBezTo>
                      <a:pt x="812800" y="679214"/>
                      <a:pt x="731758" y="760256"/>
                      <a:pt x="631787" y="760256"/>
                    </a:cubicBezTo>
                    <a:lnTo>
                      <a:pt x="181013" y="760256"/>
                    </a:lnTo>
                    <a:cubicBezTo>
                      <a:pt x="81042" y="760256"/>
                      <a:pt x="0" y="679214"/>
                      <a:pt x="0" y="579243"/>
                    </a:cubicBezTo>
                    <a:lnTo>
                      <a:pt x="0" y="181013"/>
                    </a:lnTo>
                    <a:cubicBezTo>
                      <a:pt x="0" y="81042"/>
                      <a:pt x="81042" y="0"/>
                      <a:pt x="181013" y="0"/>
                    </a:cubicBezTo>
                    <a:close/>
                  </a:path>
                </a:pathLst>
              </a:custGeom>
              <a:blipFill>
                <a:blip r:embed="rId17"/>
                <a:stretch>
                  <a:fillRect l="0" t="-6109" r="0" b="-6109"/>
                </a:stretch>
              </a:blipFill>
            </p:spPr>
          </p:sp>
        </p:grpSp>
        <p:grpSp>
          <p:nvGrpSpPr>
            <p:cNvPr name="Group 57" id="57"/>
            <p:cNvGrpSpPr/>
            <p:nvPr/>
          </p:nvGrpSpPr>
          <p:grpSpPr>
            <a:xfrm rot="0">
              <a:off x="16094847" y="9756969"/>
              <a:ext cx="2065880" cy="877776"/>
              <a:chOff x="0" y="0"/>
              <a:chExt cx="1789292" cy="760256"/>
            </a:xfrm>
          </p:grpSpPr>
          <p:sp>
            <p:nvSpPr>
              <p:cNvPr name="Freeform 58" id="58"/>
              <p:cNvSpPr/>
              <p:nvPr/>
            </p:nvSpPr>
            <p:spPr>
              <a:xfrm flipH="false" flipV="false" rot="0">
                <a:off x="0" y="0"/>
                <a:ext cx="1789292" cy="760256"/>
              </a:xfrm>
              <a:custGeom>
                <a:avLst/>
                <a:gdLst/>
                <a:ahLst/>
                <a:cxnLst/>
                <a:rect r="r" b="b" t="t" l="l"/>
                <a:pathLst>
                  <a:path h="760256" w="1789292">
                    <a:moveTo>
                      <a:pt x="114924" y="0"/>
                    </a:moveTo>
                    <a:lnTo>
                      <a:pt x="1674368" y="0"/>
                    </a:lnTo>
                    <a:cubicBezTo>
                      <a:pt x="1704848" y="0"/>
                      <a:pt x="1734079" y="12108"/>
                      <a:pt x="1755632" y="33660"/>
                    </a:cubicBezTo>
                    <a:cubicBezTo>
                      <a:pt x="1777184" y="55213"/>
                      <a:pt x="1789292" y="84444"/>
                      <a:pt x="1789292" y="114924"/>
                    </a:cubicBezTo>
                    <a:lnTo>
                      <a:pt x="1789292" y="645332"/>
                    </a:lnTo>
                    <a:cubicBezTo>
                      <a:pt x="1789292" y="708803"/>
                      <a:pt x="1737839" y="760256"/>
                      <a:pt x="1674368" y="760256"/>
                    </a:cubicBezTo>
                    <a:lnTo>
                      <a:pt x="114924" y="760256"/>
                    </a:lnTo>
                    <a:cubicBezTo>
                      <a:pt x="84444" y="760256"/>
                      <a:pt x="55213" y="748148"/>
                      <a:pt x="33660" y="726596"/>
                    </a:cubicBezTo>
                    <a:cubicBezTo>
                      <a:pt x="12108" y="705043"/>
                      <a:pt x="0" y="675812"/>
                      <a:pt x="0" y="645332"/>
                    </a:cubicBezTo>
                    <a:lnTo>
                      <a:pt x="0" y="114924"/>
                    </a:lnTo>
                    <a:cubicBezTo>
                      <a:pt x="0" y="51453"/>
                      <a:pt x="51453" y="0"/>
                      <a:pt x="114924" y="0"/>
                    </a:cubicBezTo>
                    <a:close/>
                  </a:path>
                </a:pathLst>
              </a:custGeom>
              <a:blipFill>
                <a:blip r:embed="rId18"/>
                <a:stretch>
                  <a:fillRect l="0" t="-11299" r="0" b="-11299"/>
                </a:stretch>
              </a:blipFill>
            </p:spPr>
          </p:sp>
        </p:grpSp>
        <p:grpSp>
          <p:nvGrpSpPr>
            <p:cNvPr name="Group 59" id="59"/>
            <p:cNvGrpSpPr/>
            <p:nvPr/>
          </p:nvGrpSpPr>
          <p:grpSpPr>
            <a:xfrm rot="0">
              <a:off x="12036564" y="10030980"/>
              <a:ext cx="2282741" cy="887445"/>
              <a:chOff x="0" y="0"/>
              <a:chExt cx="1474652" cy="573290"/>
            </a:xfrm>
          </p:grpSpPr>
          <p:sp>
            <p:nvSpPr>
              <p:cNvPr name="Freeform 60" id="60"/>
              <p:cNvSpPr/>
              <p:nvPr/>
            </p:nvSpPr>
            <p:spPr>
              <a:xfrm flipH="false" flipV="false" rot="0">
                <a:off x="0" y="0"/>
                <a:ext cx="1474652" cy="573290"/>
              </a:xfrm>
              <a:custGeom>
                <a:avLst/>
                <a:gdLst/>
                <a:ahLst/>
                <a:cxnLst/>
                <a:rect r="r" b="b" t="t" l="l"/>
                <a:pathLst>
                  <a:path h="573290" w="1474652">
                    <a:moveTo>
                      <a:pt x="104006" y="0"/>
                    </a:moveTo>
                    <a:lnTo>
                      <a:pt x="1370646" y="0"/>
                    </a:lnTo>
                    <a:cubicBezTo>
                      <a:pt x="1398230" y="0"/>
                      <a:pt x="1424685" y="10958"/>
                      <a:pt x="1444189" y="30463"/>
                    </a:cubicBezTo>
                    <a:cubicBezTo>
                      <a:pt x="1463694" y="49968"/>
                      <a:pt x="1474652" y="76422"/>
                      <a:pt x="1474652" y="104006"/>
                    </a:cubicBezTo>
                    <a:lnTo>
                      <a:pt x="1474652" y="469284"/>
                    </a:lnTo>
                    <a:cubicBezTo>
                      <a:pt x="1474652" y="526725"/>
                      <a:pt x="1428087" y="573290"/>
                      <a:pt x="1370646" y="573290"/>
                    </a:cubicBezTo>
                    <a:lnTo>
                      <a:pt x="104006" y="573290"/>
                    </a:lnTo>
                    <a:cubicBezTo>
                      <a:pt x="46565" y="573290"/>
                      <a:pt x="0" y="526725"/>
                      <a:pt x="0" y="469284"/>
                    </a:cubicBezTo>
                    <a:lnTo>
                      <a:pt x="0" y="104006"/>
                    </a:lnTo>
                    <a:cubicBezTo>
                      <a:pt x="0" y="46565"/>
                      <a:pt x="46565" y="0"/>
                      <a:pt x="104006" y="0"/>
                    </a:cubicBezTo>
                    <a:close/>
                  </a:path>
                </a:pathLst>
              </a:custGeom>
              <a:blipFill>
                <a:blip r:embed="rId19"/>
                <a:stretch>
                  <a:fillRect l="0" t="-18492" r="0" b="-18492"/>
                </a:stretch>
              </a:blipFill>
            </p:spPr>
          </p:sp>
        </p:grpSp>
        <p:grpSp>
          <p:nvGrpSpPr>
            <p:cNvPr name="Group 61" id="61"/>
            <p:cNvGrpSpPr/>
            <p:nvPr/>
          </p:nvGrpSpPr>
          <p:grpSpPr>
            <a:xfrm rot="0">
              <a:off x="16259947" y="8946634"/>
              <a:ext cx="2178926" cy="759536"/>
              <a:chOff x="0" y="0"/>
              <a:chExt cx="1467624" cy="511588"/>
            </a:xfrm>
          </p:grpSpPr>
          <p:sp>
            <p:nvSpPr>
              <p:cNvPr name="Freeform 62" id="62"/>
              <p:cNvSpPr/>
              <p:nvPr/>
            </p:nvSpPr>
            <p:spPr>
              <a:xfrm flipH="false" flipV="false" rot="0">
                <a:off x="0" y="0"/>
                <a:ext cx="1467624" cy="511588"/>
              </a:xfrm>
              <a:custGeom>
                <a:avLst/>
                <a:gdLst/>
                <a:ahLst/>
                <a:cxnLst/>
                <a:rect r="r" b="b" t="t" l="l"/>
                <a:pathLst>
                  <a:path h="511588" w="1467624">
                    <a:moveTo>
                      <a:pt x="108961" y="0"/>
                    </a:moveTo>
                    <a:lnTo>
                      <a:pt x="1358663" y="0"/>
                    </a:lnTo>
                    <a:cubicBezTo>
                      <a:pt x="1387561" y="0"/>
                      <a:pt x="1415276" y="11480"/>
                      <a:pt x="1435710" y="31914"/>
                    </a:cubicBezTo>
                    <a:cubicBezTo>
                      <a:pt x="1456144" y="52348"/>
                      <a:pt x="1467624" y="80063"/>
                      <a:pt x="1467624" y="108961"/>
                    </a:cubicBezTo>
                    <a:lnTo>
                      <a:pt x="1467624" y="402627"/>
                    </a:lnTo>
                    <a:cubicBezTo>
                      <a:pt x="1467624" y="431525"/>
                      <a:pt x="1456144" y="459240"/>
                      <a:pt x="1435710" y="479674"/>
                    </a:cubicBezTo>
                    <a:cubicBezTo>
                      <a:pt x="1415276" y="500108"/>
                      <a:pt x="1387561" y="511588"/>
                      <a:pt x="1358663" y="511588"/>
                    </a:cubicBezTo>
                    <a:lnTo>
                      <a:pt x="108961" y="511588"/>
                    </a:lnTo>
                    <a:cubicBezTo>
                      <a:pt x="80063" y="511588"/>
                      <a:pt x="52348" y="500108"/>
                      <a:pt x="31914" y="479674"/>
                    </a:cubicBezTo>
                    <a:cubicBezTo>
                      <a:pt x="11480" y="459240"/>
                      <a:pt x="0" y="431525"/>
                      <a:pt x="0" y="402627"/>
                    </a:cubicBezTo>
                    <a:lnTo>
                      <a:pt x="0" y="108961"/>
                    </a:lnTo>
                    <a:cubicBezTo>
                      <a:pt x="0" y="80063"/>
                      <a:pt x="11480" y="52348"/>
                      <a:pt x="31914" y="31914"/>
                    </a:cubicBezTo>
                    <a:cubicBezTo>
                      <a:pt x="52348" y="11480"/>
                      <a:pt x="80063" y="0"/>
                      <a:pt x="108961" y="0"/>
                    </a:cubicBezTo>
                    <a:close/>
                  </a:path>
                </a:pathLst>
              </a:custGeom>
              <a:blipFill>
                <a:blip r:embed="rId20"/>
                <a:stretch>
                  <a:fillRect l="0" t="-40179" r="0" b="-40179"/>
                </a:stretch>
              </a:blipFill>
            </p:spPr>
          </p:sp>
        </p:grpSp>
        <p:grpSp>
          <p:nvGrpSpPr>
            <p:cNvPr name="Group 63" id="63"/>
            <p:cNvGrpSpPr/>
            <p:nvPr/>
          </p:nvGrpSpPr>
          <p:grpSpPr>
            <a:xfrm rot="0">
              <a:off x="12128871" y="7630013"/>
              <a:ext cx="1399229" cy="1016524"/>
              <a:chOff x="0" y="0"/>
              <a:chExt cx="1046480" cy="760256"/>
            </a:xfrm>
          </p:grpSpPr>
          <p:sp>
            <p:nvSpPr>
              <p:cNvPr name="Freeform 64" id="64"/>
              <p:cNvSpPr/>
              <p:nvPr/>
            </p:nvSpPr>
            <p:spPr>
              <a:xfrm flipH="false" flipV="false" rot="0">
                <a:off x="0" y="0"/>
                <a:ext cx="1046480" cy="760256"/>
              </a:xfrm>
              <a:custGeom>
                <a:avLst/>
                <a:gdLst/>
                <a:ahLst/>
                <a:cxnLst/>
                <a:rect r="r" b="b" t="t" l="l"/>
                <a:pathLst>
                  <a:path h="760256" w="1046480">
                    <a:moveTo>
                      <a:pt x="169678" y="0"/>
                    </a:moveTo>
                    <a:lnTo>
                      <a:pt x="876802" y="0"/>
                    </a:lnTo>
                    <a:cubicBezTo>
                      <a:pt x="921803" y="0"/>
                      <a:pt x="964962" y="17877"/>
                      <a:pt x="996782" y="49698"/>
                    </a:cubicBezTo>
                    <a:cubicBezTo>
                      <a:pt x="1028603" y="81518"/>
                      <a:pt x="1046480" y="124677"/>
                      <a:pt x="1046480" y="169678"/>
                    </a:cubicBezTo>
                    <a:lnTo>
                      <a:pt x="1046480" y="590578"/>
                    </a:lnTo>
                    <a:cubicBezTo>
                      <a:pt x="1046480" y="684288"/>
                      <a:pt x="970512" y="760256"/>
                      <a:pt x="876802" y="760256"/>
                    </a:cubicBezTo>
                    <a:lnTo>
                      <a:pt x="169678" y="760256"/>
                    </a:lnTo>
                    <a:cubicBezTo>
                      <a:pt x="124677" y="760256"/>
                      <a:pt x="81518" y="742379"/>
                      <a:pt x="49698" y="710558"/>
                    </a:cubicBezTo>
                    <a:cubicBezTo>
                      <a:pt x="17877" y="678737"/>
                      <a:pt x="0" y="635579"/>
                      <a:pt x="0" y="590578"/>
                    </a:cubicBezTo>
                    <a:lnTo>
                      <a:pt x="0" y="169678"/>
                    </a:lnTo>
                    <a:cubicBezTo>
                      <a:pt x="0" y="75968"/>
                      <a:pt x="75968" y="0"/>
                      <a:pt x="169678" y="0"/>
                    </a:cubicBezTo>
                    <a:close/>
                  </a:path>
                </a:pathLst>
              </a:custGeom>
              <a:blipFill>
                <a:blip r:embed="rId21"/>
                <a:stretch>
                  <a:fillRect l="0" t="-5123" r="0" b="-5123"/>
                </a:stretch>
              </a:blipFill>
            </p:spPr>
          </p:sp>
        </p:grpSp>
        <p:grpSp>
          <p:nvGrpSpPr>
            <p:cNvPr name="Group 65" id="65"/>
            <p:cNvGrpSpPr/>
            <p:nvPr/>
          </p:nvGrpSpPr>
          <p:grpSpPr>
            <a:xfrm rot="0">
              <a:off x="14385738" y="7575313"/>
              <a:ext cx="1311611" cy="1226821"/>
              <a:chOff x="0" y="0"/>
              <a:chExt cx="812800" cy="760256"/>
            </a:xfrm>
          </p:grpSpPr>
          <p:sp>
            <p:nvSpPr>
              <p:cNvPr name="Freeform 66" id="66"/>
              <p:cNvSpPr/>
              <p:nvPr/>
            </p:nvSpPr>
            <p:spPr>
              <a:xfrm flipH="false" flipV="false" rot="0">
                <a:off x="0" y="0"/>
                <a:ext cx="812800" cy="760256"/>
              </a:xfrm>
              <a:custGeom>
                <a:avLst/>
                <a:gdLst/>
                <a:ahLst/>
                <a:cxnLst/>
                <a:rect r="r" b="b" t="t" l="l"/>
                <a:pathLst>
                  <a:path h="760256" w="812800">
                    <a:moveTo>
                      <a:pt x="181013" y="0"/>
                    </a:moveTo>
                    <a:lnTo>
                      <a:pt x="631787" y="0"/>
                    </a:lnTo>
                    <a:cubicBezTo>
                      <a:pt x="731758" y="0"/>
                      <a:pt x="812800" y="81042"/>
                      <a:pt x="812800" y="181013"/>
                    </a:cubicBezTo>
                    <a:lnTo>
                      <a:pt x="812800" y="579243"/>
                    </a:lnTo>
                    <a:cubicBezTo>
                      <a:pt x="812800" y="679214"/>
                      <a:pt x="731758" y="760256"/>
                      <a:pt x="631787" y="760256"/>
                    </a:cubicBezTo>
                    <a:lnTo>
                      <a:pt x="181013" y="760256"/>
                    </a:lnTo>
                    <a:cubicBezTo>
                      <a:pt x="81042" y="760256"/>
                      <a:pt x="0" y="679214"/>
                      <a:pt x="0" y="579243"/>
                    </a:cubicBezTo>
                    <a:lnTo>
                      <a:pt x="0" y="181013"/>
                    </a:lnTo>
                    <a:cubicBezTo>
                      <a:pt x="0" y="81042"/>
                      <a:pt x="81042" y="0"/>
                      <a:pt x="181013" y="0"/>
                    </a:cubicBezTo>
                    <a:close/>
                  </a:path>
                </a:pathLst>
              </a:custGeom>
              <a:blipFill>
                <a:blip r:embed="rId22"/>
                <a:stretch>
                  <a:fillRect l="0" t="-13775" r="0" b="-13775"/>
                </a:stretch>
              </a:blipFill>
            </p:spPr>
          </p:sp>
        </p:grpSp>
        <p:sp>
          <p:nvSpPr>
            <p:cNvPr name="Freeform 67" id="67"/>
            <p:cNvSpPr/>
            <p:nvPr/>
          </p:nvSpPr>
          <p:spPr>
            <a:xfrm flipH="false" flipV="false" rot="0">
              <a:off x="17545998" y="822795"/>
              <a:ext cx="1392666" cy="1599742"/>
            </a:xfrm>
            <a:custGeom>
              <a:avLst/>
              <a:gdLst/>
              <a:ahLst/>
              <a:cxnLst/>
              <a:rect r="r" b="b" t="t" l="l"/>
              <a:pathLst>
                <a:path h="1599742" w="1392666">
                  <a:moveTo>
                    <a:pt x="0" y="0"/>
                  </a:moveTo>
                  <a:lnTo>
                    <a:pt x="1392666" y="0"/>
                  </a:lnTo>
                  <a:lnTo>
                    <a:pt x="1392666" y="1599742"/>
                  </a:lnTo>
                  <a:lnTo>
                    <a:pt x="0" y="1599742"/>
                  </a:lnTo>
                  <a:lnTo>
                    <a:pt x="0" y="0"/>
                  </a:lnTo>
                  <a:close/>
                </a:path>
              </a:pathLst>
            </a:custGeom>
            <a:blipFill>
              <a:blip r:embed="rId23"/>
              <a:stretch>
                <a:fillRect l="0" t="0" r="-101132" b="0"/>
              </a:stretch>
            </a:blipFill>
          </p:spPr>
        </p:sp>
        <p:grpSp>
          <p:nvGrpSpPr>
            <p:cNvPr name="Group 68" id="68"/>
            <p:cNvGrpSpPr/>
            <p:nvPr/>
          </p:nvGrpSpPr>
          <p:grpSpPr>
            <a:xfrm rot="0">
              <a:off x="8940827" y="1267688"/>
              <a:ext cx="3609410" cy="2434249"/>
              <a:chOff x="0" y="0"/>
              <a:chExt cx="824117" cy="555799"/>
            </a:xfrm>
          </p:grpSpPr>
          <p:sp>
            <p:nvSpPr>
              <p:cNvPr name="Freeform 69" id="69"/>
              <p:cNvSpPr/>
              <p:nvPr/>
            </p:nvSpPr>
            <p:spPr>
              <a:xfrm flipH="false" flipV="false" rot="0">
                <a:off x="0" y="0"/>
                <a:ext cx="824117" cy="555799"/>
              </a:xfrm>
              <a:custGeom>
                <a:avLst/>
                <a:gdLst/>
                <a:ahLst/>
                <a:cxnLst/>
                <a:rect r="r" b="b" t="t" l="l"/>
                <a:pathLst>
                  <a:path h="555799" w="824117">
                    <a:moveTo>
                      <a:pt x="145855" y="0"/>
                    </a:moveTo>
                    <a:lnTo>
                      <a:pt x="678262" y="0"/>
                    </a:lnTo>
                    <a:cubicBezTo>
                      <a:pt x="716945" y="0"/>
                      <a:pt x="754044" y="15367"/>
                      <a:pt x="781397" y="42720"/>
                    </a:cubicBezTo>
                    <a:cubicBezTo>
                      <a:pt x="808750" y="70073"/>
                      <a:pt x="824117" y="107172"/>
                      <a:pt x="824117" y="145855"/>
                    </a:cubicBezTo>
                    <a:lnTo>
                      <a:pt x="824117" y="409944"/>
                    </a:lnTo>
                    <a:cubicBezTo>
                      <a:pt x="824117" y="448627"/>
                      <a:pt x="808750" y="485726"/>
                      <a:pt x="781397" y="513079"/>
                    </a:cubicBezTo>
                    <a:cubicBezTo>
                      <a:pt x="754044" y="540432"/>
                      <a:pt x="716945" y="555799"/>
                      <a:pt x="678262" y="555799"/>
                    </a:cubicBezTo>
                    <a:lnTo>
                      <a:pt x="145855" y="555799"/>
                    </a:lnTo>
                    <a:cubicBezTo>
                      <a:pt x="107172" y="555799"/>
                      <a:pt x="70073" y="540432"/>
                      <a:pt x="42720" y="513079"/>
                    </a:cubicBezTo>
                    <a:cubicBezTo>
                      <a:pt x="15367" y="485726"/>
                      <a:pt x="0" y="448627"/>
                      <a:pt x="0" y="409944"/>
                    </a:cubicBezTo>
                    <a:lnTo>
                      <a:pt x="0" y="145855"/>
                    </a:lnTo>
                    <a:cubicBezTo>
                      <a:pt x="0" y="107172"/>
                      <a:pt x="15367" y="70073"/>
                      <a:pt x="42720" y="42720"/>
                    </a:cubicBezTo>
                    <a:cubicBezTo>
                      <a:pt x="70073" y="15367"/>
                      <a:pt x="107172" y="0"/>
                      <a:pt x="145855" y="0"/>
                    </a:cubicBezTo>
                    <a:close/>
                  </a:path>
                </a:pathLst>
              </a:custGeom>
              <a:solidFill>
                <a:srgbClr val="000000">
                  <a:alpha val="0"/>
                </a:srgbClr>
              </a:solidFill>
              <a:ln w="57150" cap="rnd">
                <a:solidFill>
                  <a:srgbClr val="B4CDF0"/>
                </a:solidFill>
                <a:prstDash val="lgDash"/>
                <a:round/>
              </a:ln>
            </p:spPr>
          </p:sp>
          <p:sp>
            <p:nvSpPr>
              <p:cNvPr name="TextBox 70" id="70"/>
              <p:cNvSpPr txBox="true"/>
              <p:nvPr/>
            </p:nvSpPr>
            <p:spPr>
              <a:xfrm>
                <a:off x="0" y="-38100"/>
                <a:ext cx="824117" cy="593899"/>
              </a:xfrm>
              <a:prstGeom prst="rect">
                <a:avLst/>
              </a:prstGeom>
            </p:spPr>
            <p:txBody>
              <a:bodyPr anchor="ctr" rtlCol="false" tIns="50800" lIns="50800" bIns="50800" rIns="50800"/>
              <a:lstStyle/>
              <a:p>
                <a:pPr algn="ctr">
                  <a:lnSpc>
                    <a:spcPts val="2659"/>
                  </a:lnSpc>
                  <a:spcBef>
                    <a:spcPct val="0"/>
                  </a:spcBef>
                </a:pPr>
              </a:p>
            </p:txBody>
          </p:sp>
        </p:grpSp>
        <p:sp>
          <p:nvSpPr>
            <p:cNvPr name="Freeform 71" id="71"/>
            <p:cNvSpPr/>
            <p:nvPr/>
          </p:nvSpPr>
          <p:spPr>
            <a:xfrm flipH="false" flipV="false" rot="0">
              <a:off x="9502423" y="1435537"/>
              <a:ext cx="2172460" cy="1327654"/>
            </a:xfrm>
            <a:custGeom>
              <a:avLst/>
              <a:gdLst/>
              <a:ahLst/>
              <a:cxnLst/>
              <a:rect r="r" b="b" t="t" l="l"/>
              <a:pathLst>
                <a:path h="1327654" w="2172460">
                  <a:moveTo>
                    <a:pt x="0" y="0"/>
                  </a:moveTo>
                  <a:lnTo>
                    <a:pt x="2172459" y="0"/>
                  </a:lnTo>
                  <a:lnTo>
                    <a:pt x="2172459" y="1327654"/>
                  </a:lnTo>
                  <a:lnTo>
                    <a:pt x="0" y="1327654"/>
                  </a:lnTo>
                  <a:lnTo>
                    <a:pt x="0" y="0"/>
                  </a:lnTo>
                  <a:close/>
                </a:path>
              </a:pathLst>
            </a:custGeom>
            <a:blipFill>
              <a:blip r:embed="rId24"/>
              <a:stretch>
                <a:fillRect l="-25035" t="-25003" r="-35316" b="-28055"/>
              </a:stretch>
            </a:blipFill>
          </p:spPr>
        </p:sp>
        <p:sp>
          <p:nvSpPr>
            <p:cNvPr name="TextBox 72" id="72"/>
            <p:cNvSpPr txBox="true"/>
            <p:nvPr/>
          </p:nvSpPr>
          <p:spPr>
            <a:xfrm rot="0">
              <a:off x="9632006" y="2734616"/>
              <a:ext cx="1982716" cy="364702"/>
            </a:xfrm>
            <a:prstGeom prst="rect">
              <a:avLst/>
            </a:prstGeom>
          </p:spPr>
          <p:txBody>
            <a:bodyPr anchor="t" rtlCol="false" tIns="0" lIns="0" bIns="0" rIns="0">
              <a:spAutoFit/>
            </a:bodyPr>
            <a:lstStyle/>
            <a:p>
              <a:pPr algn="ctr">
                <a:lnSpc>
                  <a:spcPts val="2380"/>
                </a:lnSpc>
                <a:spcBef>
                  <a:spcPct val="0"/>
                </a:spcBef>
              </a:pPr>
              <a:r>
                <a:rPr lang="en-US" b="true" sz="1700">
                  <a:solidFill>
                    <a:srgbClr val="1052E7"/>
                  </a:solidFill>
                  <a:latin typeface="Open Sans 1 Bold"/>
                  <a:ea typeface="Open Sans 1 Bold"/>
                  <a:cs typeface="Open Sans 1 Bold"/>
                  <a:sym typeface="Open Sans 1 Bold"/>
                </a:rPr>
                <a:t>Port: 8001</a:t>
              </a:r>
            </a:p>
          </p:txBody>
        </p:sp>
        <p:grpSp>
          <p:nvGrpSpPr>
            <p:cNvPr name="Group 73" id="73"/>
            <p:cNvGrpSpPr/>
            <p:nvPr/>
          </p:nvGrpSpPr>
          <p:grpSpPr>
            <a:xfrm rot="0">
              <a:off x="4830756" y="7132721"/>
              <a:ext cx="1953475" cy="994583"/>
              <a:chOff x="0" y="0"/>
              <a:chExt cx="385852" cy="196451"/>
            </a:xfrm>
          </p:grpSpPr>
          <p:sp>
            <p:nvSpPr>
              <p:cNvPr name="Freeform 74" id="74"/>
              <p:cNvSpPr/>
              <p:nvPr/>
            </p:nvSpPr>
            <p:spPr>
              <a:xfrm flipH="false" flipV="false" rot="0">
                <a:off x="0" y="0"/>
                <a:ext cx="385852" cy="196451"/>
              </a:xfrm>
              <a:custGeom>
                <a:avLst/>
                <a:gdLst/>
                <a:ahLst/>
                <a:cxnLst/>
                <a:rect r="r" b="b" t="t" l="l"/>
                <a:pathLst>
                  <a:path h="196451" w="385852">
                    <a:moveTo>
                      <a:pt x="98225" y="0"/>
                    </a:moveTo>
                    <a:lnTo>
                      <a:pt x="287627" y="0"/>
                    </a:lnTo>
                    <a:cubicBezTo>
                      <a:pt x="341875" y="0"/>
                      <a:pt x="385852" y="43977"/>
                      <a:pt x="385852" y="98225"/>
                    </a:cubicBezTo>
                    <a:lnTo>
                      <a:pt x="385852" y="98225"/>
                    </a:lnTo>
                    <a:cubicBezTo>
                      <a:pt x="385852" y="152474"/>
                      <a:pt x="341875" y="196451"/>
                      <a:pt x="287627" y="196451"/>
                    </a:cubicBezTo>
                    <a:lnTo>
                      <a:pt x="98225" y="196451"/>
                    </a:lnTo>
                    <a:cubicBezTo>
                      <a:pt x="43977" y="196451"/>
                      <a:pt x="0" y="152474"/>
                      <a:pt x="0" y="98225"/>
                    </a:cubicBezTo>
                    <a:lnTo>
                      <a:pt x="0" y="98225"/>
                    </a:lnTo>
                    <a:cubicBezTo>
                      <a:pt x="0" y="43977"/>
                      <a:pt x="43977" y="0"/>
                      <a:pt x="98225" y="0"/>
                    </a:cubicBezTo>
                    <a:close/>
                  </a:path>
                </a:pathLst>
              </a:custGeom>
              <a:solidFill>
                <a:srgbClr val="43BBF6"/>
              </a:solidFill>
              <a:ln cap="rnd">
                <a:noFill/>
                <a:prstDash val="solid"/>
                <a:round/>
              </a:ln>
            </p:spPr>
          </p:sp>
          <p:sp>
            <p:nvSpPr>
              <p:cNvPr name="TextBox 75" id="75"/>
              <p:cNvSpPr txBox="true"/>
              <p:nvPr/>
            </p:nvSpPr>
            <p:spPr>
              <a:xfrm>
                <a:off x="0" y="-47625"/>
                <a:ext cx="385852" cy="244076"/>
              </a:xfrm>
              <a:prstGeom prst="rect">
                <a:avLst/>
              </a:prstGeom>
            </p:spPr>
            <p:txBody>
              <a:bodyPr anchor="ctr" rtlCol="false" tIns="50800" lIns="50800" bIns="50800" rIns="50800"/>
              <a:lstStyle/>
              <a:p>
                <a:pPr algn="ctr">
                  <a:lnSpc>
                    <a:spcPts val="2800"/>
                  </a:lnSpc>
                </a:pPr>
                <a:r>
                  <a:rPr lang="en-US" b="true" sz="2000">
                    <a:solidFill>
                      <a:srgbClr val="FFFFFF"/>
                    </a:solidFill>
                    <a:latin typeface="Open Sans 1 Bold"/>
                    <a:ea typeface="Open Sans 1 Bold"/>
                    <a:cs typeface="Open Sans 1 Bold"/>
                    <a:sym typeface="Open Sans 1 Bold"/>
                  </a:rPr>
                  <a:t>Service</a:t>
                </a:r>
              </a:p>
            </p:txBody>
          </p:sp>
        </p:grpSp>
        <p:sp>
          <p:nvSpPr>
            <p:cNvPr name="AutoShape 76" id="76"/>
            <p:cNvSpPr/>
            <p:nvPr/>
          </p:nvSpPr>
          <p:spPr>
            <a:xfrm flipH="true">
              <a:off x="7031191" y="5757138"/>
              <a:ext cx="1287238" cy="27042"/>
            </a:xfrm>
            <a:prstGeom prst="line">
              <a:avLst/>
            </a:prstGeom>
            <a:ln cap="flat" w="101600">
              <a:solidFill>
                <a:srgbClr val="E83F3F"/>
              </a:solidFill>
              <a:prstDash val="solid"/>
              <a:headEnd type="triangle" len="med" w="lg"/>
              <a:tailEnd type="triangle" len="med" w="lg"/>
            </a:ln>
          </p:spPr>
        </p:sp>
        <p:sp>
          <p:nvSpPr>
            <p:cNvPr name="AutoShape 77" id="77"/>
            <p:cNvSpPr/>
            <p:nvPr/>
          </p:nvSpPr>
          <p:spPr>
            <a:xfrm flipH="true">
              <a:off x="3999584" y="7630013"/>
              <a:ext cx="831172" cy="37017"/>
            </a:xfrm>
            <a:prstGeom prst="line">
              <a:avLst/>
            </a:prstGeom>
            <a:ln cap="flat" w="50800">
              <a:solidFill>
                <a:srgbClr val="E23237"/>
              </a:solidFill>
              <a:prstDash val="sysDot"/>
              <a:headEnd type="triangle" len="med" w="lg"/>
              <a:tailEnd type="triangle" len="med" w="lg"/>
            </a:ln>
          </p:spPr>
        </p:sp>
        <p:sp>
          <p:nvSpPr>
            <p:cNvPr name="AutoShape 78" id="78"/>
            <p:cNvSpPr/>
            <p:nvPr/>
          </p:nvSpPr>
          <p:spPr>
            <a:xfrm flipV="true">
              <a:off x="9356396" y="3701937"/>
              <a:ext cx="1389136" cy="538476"/>
            </a:xfrm>
            <a:prstGeom prst="line">
              <a:avLst/>
            </a:prstGeom>
            <a:ln cap="flat" w="50800">
              <a:solidFill>
                <a:srgbClr val="E23237"/>
              </a:solidFill>
              <a:prstDash val="sysDot"/>
              <a:headEnd type="triangle" len="med" w="lg"/>
              <a:tailEnd type="triangle" len="med" w="lg"/>
            </a:ln>
          </p:spPr>
        </p:sp>
        <p:sp>
          <p:nvSpPr>
            <p:cNvPr name="AutoShape 79" id="79"/>
            <p:cNvSpPr/>
            <p:nvPr/>
          </p:nvSpPr>
          <p:spPr>
            <a:xfrm flipH="true" flipV="true">
              <a:off x="14614347" y="3635897"/>
              <a:ext cx="1110773" cy="604516"/>
            </a:xfrm>
            <a:prstGeom prst="line">
              <a:avLst/>
            </a:prstGeom>
            <a:ln cap="flat" w="50800">
              <a:solidFill>
                <a:srgbClr val="E23237"/>
              </a:solidFill>
              <a:prstDash val="sysDot"/>
              <a:headEnd type="triangle" len="med" w="lg"/>
              <a:tailEnd type="triangle" len="med" w="lg"/>
            </a:ln>
          </p:spPr>
        </p:sp>
        <p:sp>
          <p:nvSpPr>
            <p:cNvPr name="Freeform 80" id="80"/>
            <p:cNvSpPr/>
            <p:nvPr/>
          </p:nvSpPr>
          <p:spPr>
            <a:xfrm flipH="false" flipV="false" rot="0">
              <a:off x="17071951" y="6500027"/>
              <a:ext cx="1001506" cy="562664"/>
            </a:xfrm>
            <a:custGeom>
              <a:avLst/>
              <a:gdLst/>
              <a:ahLst/>
              <a:cxnLst/>
              <a:rect r="r" b="b" t="t" l="l"/>
              <a:pathLst>
                <a:path h="562664" w="1001506">
                  <a:moveTo>
                    <a:pt x="0" y="0"/>
                  </a:moveTo>
                  <a:lnTo>
                    <a:pt x="1001506" y="0"/>
                  </a:lnTo>
                  <a:lnTo>
                    <a:pt x="1001506" y="562665"/>
                  </a:lnTo>
                  <a:lnTo>
                    <a:pt x="0" y="5626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1" id="81"/>
            <p:cNvGrpSpPr/>
            <p:nvPr/>
          </p:nvGrpSpPr>
          <p:grpSpPr>
            <a:xfrm rot="0">
              <a:off x="13733727" y="1267688"/>
              <a:ext cx="3632804" cy="2368209"/>
              <a:chOff x="0" y="0"/>
              <a:chExt cx="829459" cy="540720"/>
            </a:xfrm>
          </p:grpSpPr>
          <p:sp>
            <p:nvSpPr>
              <p:cNvPr name="Freeform 82" id="82"/>
              <p:cNvSpPr/>
              <p:nvPr/>
            </p:nvSpPr>
            <p:spPr>
              <a:xfrm flipH="false" flipV="false" rot="0">
                <a:off x="0" y="0"/>
                <a:ext cx="829459" cy="540720"/>
              </a:xfrm>
              <a:custGeom>
                <a:avLst/>
                <a:gdLst/>
                <a:ahLst/>
                <a:cxnLst/>
                <a:rect r="r" b="b" t="t" l="l"/>
                <a:pathLst>
                  <a:path h="540720" w="829459">
                    <a:moveTo>
                      <a:pt x="144916" y="0"/>
                    </a:moveTo>
                    <a:lnTo>
                      <a:pt x="684543" y="0"/>
                    </a:lnTo>
                    <a:cubicBezTo>
                      <a:pt x="722977" y="0"/>
                      <a:pt x="759837" y="15268"/>
                      <a:pt x="787014" y="42445"/>
                    </a:cubicBezTo>
                    <a:cubicBezTo>
                      <a:pt x="814191" y="69622"/>
                      <a:pt x="829459" y="106482"/>
                      <a:pt x="829459" y="144916"/>
                    </a:cubicBezTo>
                    <a:lnTo>
                      <a:pt x="829459" y="395805"/>
                    </a:lnTo>
                    <a:cubicBezTo>
                      <a:pt x="829459" y="434239"/>
                      <a:pt x="814191" y="471099"/>
                      <a:pt x="787014" y="498276"/>
                    </a:cubicBezTo>
                    <a:cubicBezTo>
                      <a:pt x="759837" y="525453"/>
                      <a:pt x="722977" y="540720"/>
                      <a:pt x="684543" y="540720"/>
                    </a:cubicBezTo>
                    <a:lnTo>
                      <a:pt x="144916" y="540720"/>
                    </a:lnTo>
                    <a:cubicBezTo>
                      <a:pt x="106482" y="540720"/>
                      <a:pt x="69622" y="525453"/>
                      <a:pt x="42445" y="498276"/>
                    </a:cubicBezTo>
                    <a:cubicBezTo>
                      <a:pt x="15268" y="471099"/>
                      <a:pt x="0" y="434239"/>
                      <a:pt x="0" y="395805"/>
                    </a:cubicBezTo>
                    <a:lnTo>
                      <a:pt x="0" y="144916"/>
                    </a:lnTo>
                    <a:cubicBezTo>
                      <a:pt x="0" y="106482"/>
                      <a:pt x="15268" y="69622"/>
                      <a:pt x="42445" y="42445"/>
                    </a:cubicBezTo>
                    <a:cubicBezTo>
                      <a:pt x="69622" y="15268"/>
                      <a:pt x="106482" y="0"/>
                      <a:pt x="144916" y="0"/>
                    </a:cubicBezTo>
                    <a:close/>
                  </a:path>
                </a:pathLst>
              </a:custGeom>
              <a:solidFill>
                <a:srgbClr val="000000">
                  <a:alpha val="0"/>
                </a:srgbClr>
              </a:solidFill>
              <a:ln w="57150" cap="rnd">
                <a:solidFill>
                  <a:srgbClr val="B4CDF0"/>
                </a:solidFill>
                <a:prstDash val="lgDash"/>
                <a:round/>
              </a:ln>
            </p:spPr>
          </p:sp>
          <p:sp>
            <p:nvSpPr>
              <p:cNvPr name="TextBox 83" id="83"/>
              <p:cNvSpPr txBox="true"/>
              <p:nvPr/>
            </p:nvSpPr>
            <p:spPr>
              <a:xfrm>
                <a:off x="0" y="-38100"/>
                <a:ext cx="829459" cy="578820"/>
              </a:xfrm>
              <a:prstGeom prst="rect">
                <a:avLst/>
              </a:prstGeom>
            </p:spPr>
            <p:txBody>
              <a:bodyPr anchor="ctr" rtlCol="false" tIns="50800" lIns="50800" bIns="50800" rIns="50800"/>
              <a:lstStyle/>
              <a:p>
                <a:pPr algn="ctr">
                  <a:lnSpc>
                    <a:spcPts val="2659"/>
                  </a:lnSpc>
                  <a:spcBef>
                    <a:spcPct val="0"/>
                  </a:spcBef>
                </a:pPr>
              </a:p>
            </p:txBody>
          </p:sp>
        </p:grpSp>
        <p:sp>
          <p:nvSpPr>
            <p:cNvPr name="Freeform 84" id="84"/>
            <p:cNvSpPr/>
            <p:nvPr/>
          </p:nvSpPr>
          <p:spPr>
            <a:xfrm flipH="false" flipV="false" rot="0">
              <a:off x="14160577" y="1468517"/>
              <a:ext cx="2779105" cy="1306386"/>
            </a:xfrm>
            <a:custGeom>
              <a:avLst/>
              <a:gdLst/>
              <a:ahLst/>
              <a:cxnLst/>
              <a:rect r="r" b="b" t="t" l="l"/>
              <a:pathLst>
                <a:path h="1306386" w="2779105">
                  <a:moveTo>
                    <a:pt x="0" y="0"/>
                  </a:moveTo>
                  <a:lnTo>
                    <a:pt x="2779104" y="0"/>
                  </a:lnTo>
                  <a:lnTo>
                    <a:pt x="2779104" y="1306386"/>
                  </a:lnTo>
                  <a:lnTo>
                    <a:pt x="0" y="1306386"/>
                  </a:lnTo>
                  <a:lnTo>
                    <a:pt x="0" y="0"/>
                  </a:lnTo>
                  <a:close/>
                </a:path>
              </a:pathLst>
            </a:custGeom>
            <a:blipFill>
              <a:blip r:embed="rId25"/>
              <a:stretch>
                <a:fillRect l="-4552" t="-14831" r="-4552" b="-15579"/>
              </a:stretch>
            </a:blipFill>
          </p:spPr>
        </p:sp>
        <p:sp>
          <p:nvSpPr>
            <p:cNvPr name="TextBox 85" id="85"/>
            <p:cNvSpPr txBox="true"/>
            <p:nvPr/>
          </p:nvSpPr>
          <p:spPr>
            <a:xfrm rot="0">
              <a:off x="14084545" y="2762237"/>
              <a:ext cx="2833529" cy="364702"/>
            </a:xfrm>
            <a:prstGeom prst="rect">
              <a:avLst/>
            </a:prstGeom>
          </p:spPr>
          <p:txBody>
            <a:bodyPr anchor="t" rtlCol="false" tIns="0" lIns="0" bIns="0" rIns="0">
              <a:spAutoFit/>
            </a:bodyPr>
            <a:lstStyle/>
            <a:p>
              <a:pPr algn="ctr">
                <a:lnSpc>
                  <a:spcPts val="2380"/>
                </a:lnSpc>
                <a:spcBef>
                  <a:spcPct val="0"/>
                </a:spcBef>
              </a:pPr>
              <a:r>
                <a:rPr lang="en-US" b="true" sz="1700">
                  <a:solidFill>
                    <a:srgbClr val="1052E7"/>
                  </a:solidFill>
                  <a:latin typeface="Open Sans 1 Bold"/>
                  <a:ea typeface="Open Sans 1 Bold"/>
                  <a:cs typeface="Open Sans 1 Bold"/>
                  <a:sym typeface="Open Sans 1 Bold"/>
                </a:rPr>
                <a:t>Port: 5672, 15672</a:t>
              </a:r>
            </a:p>
          </p:txBody>
        </p:sp>
        <p:sp>
          <p:nvSpPr>
            <p:cNvPr name="Freeform 86" id="86"/>
            <p:cNvSpPr/>
            <p:nvPr/>
          </p:nvSpPr>
          <p:spPr>
            <a:xfrm flipH="false" flipV="false" rot="0">
              <a:off x="16388421" y="3139638"/>
              <a:ext cx="713203" cy="400690"/>
            </a:xfrm>
            <a:custGeom>
              <a:avLst/>
              <a:gdLst/>
              <a:ahLst/>
              <a:cxnLst/>
              <a:rect r="r" b="b" t="t" l="l"/>
              <a:pathLst>
                <a:path h="400690" w="713203">
                  <a:moveTo>
                    <a:pt x="0" y="0"/>
                  </a:moveTo>
                  <a:lnTo>
                    <a:pt x="713202" y="0"/>
                  </a:lnTo>
                  <a:lnTo>
                    <a:pt x="713202" y="400691"/>
                  </a:lnTo>
                  <a:lnTo>
                    <a:pt x="0" y="4006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87" id="87"/>
            <p:cNvSpPr/>
            <p:nvPr/>
          </p:nvSpPr>
          <p:spPr>
            <a:xfrm flipH="true" flipV="true">
              <a:off x="10745532" y="7273864"/>
              <a:ext cx="1165131" cy="992098"/>
            </a:xfrm>
            <a:prstGeom prst="line">
              <a:avLst/>
            </a:prstGeom>
            <a:ln cap="flat" w="50800">
              <a:solidFill>
                <a:srgbClr val="E23237"/>
              </a:solidFill>
              <a:prstDash val="sysDot"/>
              <a:headEnd type="triangle" len="med" w="lg"/>
              <a:tailEnd type="triangle" len="med" w="lg"/>
            </a:ln>
          </p:spPr>
        </p:sp>
        <p:sp>
          <p:nvSpPr>
            <p:cNvPr name="AutoShape 88" id="88"/>
            <p:cNvSpPr/>
            <p:nvPr/>
          </p:nvSpPr>
          <p:spPr>
            <a:xfrm flipH="true" flipV="true">
              <a:off x="7031191" y="2250038"/>
              <a:ext cx="1975859" cy="26785"/>
            </a:xfrm>
            <a:prstGeom prst="line">
              <a:avLst/>
            </a:prstGeom>
            <a:ln cap="flat" w="101600">
              <a:solidFill>
                <a:srgbClr val="E83F3F"/>
              </a:solidFill>
              <a:prstDash val="solid"/>
              <a:headEnd type="triangle" len="med" w="lg"/>
              <a:tailEnd type="triangle" len="med" w="lg"/>
            </a:ln>
          </p:spPr>
        </p:sp>
        <p:sp>
          <p:nvSpPr>
            <p:cNvPr name="Freeform 89" id="89"/>
            <p:cNvSpPr/>
            <p:nvPr/>
          </p:nvSpPr>
          <p:spPr>
            <a:xfrm flipH="false" flipV="false" rot="0">
              <a:off x="11327865" y="3080691"/>
              <a:ext cx="927672" cy="521183"/>
            </a:xfrm>
            <a:custGeom>
              <a:avLst/>
              <a:gdLst/>
              <a:ahLst/>
              <a:cxnLst/>
              <a:rect r="r" b="b" t="t" l="l"/>
              <a:pathLst>
                <a:path h="521183" w="927672">
                  <a:moveTo>
                    <a:pt x="0" y="0"/>
                  </a:moveTo>
                  <a:lnTo>
                    <a:pt x="927672" y="0"/>
                  </a:lnTo>
                  <a:lnTo>
                    <a:pt x="927672" y="521183"/>
                  </a:lnTo>
                  <a:lnTo>
                    <a:pt x="0" y="5211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0" id="90"/>
            <p:cNvSpPr/>
            <p:nvPr/>
          </p:nvSpPr>
          <p:spPr>
            <a:xfrm flipH="false" flipV="false" rot="0">
              <a:off x="17639654" y="10576371"/>
              <a:ext cx="867605" cy="487436"/>
            </a:xfrm>
            <a:custGeom>
              <a:avLst/>
              <a:gdLst/>
              <a:ahLst/>
              <a:cxnLst/>
              <a:rect r="r" b="b" t="t" l="l"/>
              <a:pathLst>
                <a:path h="487436" w="867605">
                  <a:moveTo>
                    <a:pt x="0" y="0"/>
                  </a:moveTo>
                  <a:lnTo>
                    <a:pt x="867606" y="0"/>
                  </a:lnTo>
                  <a:lnTo>
                    <a:pt x="867606" y="487436"/>
                  </a:lnTo>
                  <a:lnTo>
                    <a:pt x="0" y="4874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1" id="91"/>
            <p:cNvSpPr/>
            <p:nvPr/>
          </p:nvSpPr>
          <p:spPr>
            <a:xfrm flipH="false" flipV="false" rot="0">
              <a:off x="14492275" y="4730267"/>
              <a:ext cx="2526220" cy="851977"/>
            </a:xfrm>
            <a:custGeom>
              <a:avLst/>
              <a:gdLst/>
              <a:ahLst/>
              <a:cxnLst/>
              <a:rect r="r" b="b" t="t" l="l"/>
              <a:pathLst>
                <a:path h="851977" w="2526220">
                  <a:moveTo>
                    <a:pt x="0" y="0"/>
                  </a:moveTo>
                  <a:lnTo>
                    <a:pt x="2526220" y="0"/>
                  </a:lnTo>
                  <a:lnTo>
                    <a:pt x="2526220" y="851978"/>
                  </a:lnTo>
                  <a:lnTo>
                    <a:pt x="0" y="851978"/>
                  </a:lnTo>
                  <a:lnTo>
                    <a:pt x="0" y="0"/>
                  </a:lnTo>
                  <a:close/>
                </a:path>
              </a:pathLst>
            </a:custGeom>
            <a:blipFill>
              <a:blip r:embed="rId26"/>
              <a:stretch>
                <a:fillRect l="-9602" t="-27918" r="-10456" b="-24648"/>
              </a:stretch>
            </a:blipFill>
          </p:spPr>
        </p:sp>
        <p:sp>
          <p:nvSpPr>
            <p:cNvPr name="Freeform 92" id="92"/>
            <p:cNvSpPr/>
            <p:nvPr/>
          </p:nvSpPr>
          <p:spPr>
            <a:xfrm flipH="false" flipV="false" rot="0">
              <a:off x="7866391" y="8669357"/>
              <a:ext cx="1188711" cy="1036813"/>
            </a:xfrm>
            <a:custGeom>
              <a:avLst/>
              <a:gdLst/>
              <a:ahLst/>
              <a:cxnLst/>
              <a:rect r="r" b="b" t="t" l="l"/>
              <a:pathLst>
                <a:path h="1036813" w="1188711">
                  <a:moveTo>
                    <a:pt x="0" y="0"/>
                  </a:moveTo>
                  <a:lnTo>
                    <a:pt x="1188711" y="0"/>
                  </a:lnTo>
                  <a:lnTo>
                    <a:pt x="1188711" y="1036812"/>
                  </a:lnTo>
                  <a:lnTo>
                    <a:pt x="0" y="1036812"/>
                  </a:lnTo>
                  <a:lnTo>
                    <a:pt x="0" y="0"/>
                  </a:lnTo>
                  <a:close/>
                </a:path>
              </a:pathLst>
            </a:custGeom>
            <a:blipFill>
              <a:blip r:embed="rId27"/>
              <a:stretch>
                <a:fillRect l="-97901" t="-26525" r="-100541" b="-26682"/>
              </a:stretch>
            </a:blipFill>
          </p:spPr>
        </p:sp>
        <p:sp>
          <p:nvSpPr>
            <p:cNvPr name="AutoShape 93" id="93"/>
            <p:cNvSpPr/>
            <p:nvPr/>
          </p:nvSpPr>
          <p:spPr>
            <a:xfrm flipV="true">
              <a:off x="8460747" y="7273864"/>
              <a:ext cx="1203698" cy="1395493"/>
            </a:xfrm>
            <a:prstGeom prst="line">
              <a:avLst/>
            </a:prstGeom>
            <a:ln cap="flat" w="50800">
              <a:solidFill>
                <a:srgbClr val="E23237"/>
              </a:solidFill>
              <a:prstDash val="sysDot"/>
              <a:headEnd type="triangle" len="med" w="lg"/>
              <a:tailEnd type="triangle" len="med" w="lg"/>
            </a:ln>
          </p:spPr>
        </p:sp>
        <p:sp>
          <p:nvSpPr>
            <p:cNvPr name="Freeform 94" id="94"/>
            <p:cNvSpPr/>
            <p:nvPr/>
          </p:nvSpPr>
          <p:spPr>
            <a:xfrm flipH="false" flipV="false" rot="0">
              <a:off x="8590565" y="10030980"/>
              <a:ext cx="1690084" cy="585084"/>
            </a:xfrm>
            <a:custGeom>
              <a:avLst/>
              <a:gdLst/>
              <a:ahLst/>
              <a:cxnLst/>
              <a:rect r="r" b="b" t="t" l="l"/>
              <a:pathLst>
                <a:path h="585084" w="1690084">
                  <a:moveTo>
                    <a:pt x="0" y="0"/>
                  </a:moveTo>
                  <a:lnTo>
                    <a:pt x="1690083" y="0"/>
                  </a:lnTo>
                  <a:lnTo>
                    <a:pt x="1690083" y="585083"/>
                  </a:lnTo>
                  <a:lnTo>
                    <a:pt x="0" y="585083"/>
                  </a:lnTo>
                  <a:lnTo>
                    <a:pt x="0" y="0"/>
                  </a:lnTo>
                  <a:close/>
                </a:path>
              </a:pathLst>
            </a:custGeom>
            <a:blipFill>
              <a:blip r:embed="rId28"/>
              <a:stretch>
                <a:fillRect l="0" t="-39310" r="-2741" b="-61804"/>
              </a:stretch>
            </a:blipFill>
          </p:spPr>
        </p:sp>
        <p:sp>
          <p:nvSpPr>
            <p:cNvPr name="Freeform 95" id="95"/>
            <p:cNvSpPr/>
            <p:nvPr/>
          </p:nvSpPr>
          <p:spPr>
            <a:xfrm flipH="false" flipV="false" rot="0">
              <a:off x="9857696" y="8728558"/>
              <a:ext cx="2002167" cy="510553"/>
            </a:xfrm>
            <a:custGeom>
              <a:avLst/>
              <a:gdLst/>
              <a:ahLst/>
              <a:cxnLst/>
              <a:rect r="r" b="b" t="t" l="l"/>
              <a:pathLst>
                <a:path h="510553" w="2002167">
                  <a:moveTo>
                    <a:pt x="0" y="0"/>
                  </a:moveTo>
                  <a:lnTo>
                    <a:pt x="2002167" y="0"/>
                  </a:lnTo>
                  <a:lnTo>
                    <a:pt x="2002167" y="510552"/>
                  </a:lnTo>
                  <a:lnTo>
                    <a:pt x="0" y="510552"/>
                  </a:lnTo>
                  <a:lnTo>
                    <a:pt x="0" y="0"/>
                  </a:lnTo>
                  <a:close/>
                </a:path>
              </a:pathLst>
            </a:custGeom>
            <a:blipFill>
              <a:blip r:embed="rId29"/>
              <a:stretch>
                <a:fillRect l="0" t="0" r="0" b="0"/>
              </a:stretch>
            </a:blipFill>
          </p:spPr>
        </p:sp>
        <p:sp>
          <p:nvSpPr>
            <p:cNvPr name="TextBox 96" id="96"/>
            <p:cNvSpPr txBox="true"/>
            <p:nvPr/>
          </p:nvSpPr>
          <p:spPr>
            <a:xfrm rot="0">
              <a:off x="2575589" y="975369"/>
              <a:ext cx="3864739" cy="418250"/>
            </a:xfrm>
            <a:prstGeom prst="rect">
              <a:avLst/>
            </a:prstGeom>
          </p:spPr>
          <p:txBody>
            <a:bodyPr anchor="t" rtlCol="false" tIns="0" lIns="0" bIns="0" rIns="0">
              <a:spAutoFit/>
            </a:bodyPr>
            <a:lstStyle/>
            <a:p>
              <a:pPr algn="ctr">
                <a:lnSpc>
                  <a:spcPts val="2660"/>
                </a:lnSpc>
                <a:spcBef>
                  <a:spcPct val="0"/>
                </a:spcBef>
              </a:pPr>
              <a:r>
                <a:rPr lang="en-US" b="true" sz="1900">
                  <a:solidFill>
                    <a:srgbClr val="B52E31"/>
                  </a:solidFill>
                  <a:latin typeface="Open Sans 1 Bold"/>
                  <a:ea typeface="Open Sans 1 Bold"/>
                  <a:cs typeface="Open Sans 1 Bold"/>
                  <a:sym typeface="Open Sans 1 Bold"/>
                </a:rPr>
                <a:t>C</a:t>
              </a:r>
              <a:r>
                <a:rPr lang="en-US" b="true" sz="1900">
                  <a:solidFill>
                    <a:srgbClr val="B52E31"/>
                  </a:solidFill>
                  <a:latin typeface="Open Sans 1 Bold"/>
                  <a:ea typeface="Open Sans 1 Bold"/>
                  <a:cs typeface="Open Sans 1 Bold"/>
                  <a:sym typeface="Open Sans 1 Bold"/>
                </a:rPr>
                <a:t>ouche  présentation</a:t>
              </a:r>
            </a:p>
          </p:txBody>
        </p:sp>
        <p:sp>
          <p:nvSpPr>
            <p:cNvPr name="TextBox 97" id="97"/>
            <p:cNvSpPr txBox="true"/>
            <p:nvPr/>
          </p:nvSpPr>
          <p:spPr>
            <a:xfrm rot="0">
              <a:off x="11133082" y="767311"/>
              <a:ext cx="5042581" cy="418250"/>
            </a:xfrm>
            <a:prstGeom prst="rect">
              <a:avLst/>
            </a:prstGeom>
          </p:spPr>
          <p:txBody>
            <a:bodyPr anchor="t" rtlCol="false" tIns="0" lIns="0" bIns="0" rIns="0">
              <a:spAutoFit/>
            </a:bodyPr>
            <a:lstStyle/>
            <a:p>
              <a:pPr algn="ctr">
                <a:lnSpc>
                  <a:spcPts val="2660"/>
                </a:lnSpc>
                <a:spcBef>
                  <a:spcPct val="0"/>
                </a:spcBef>
              </a:pPr>
              <a:r>
                <a:rPr lang="en-US" b="true" sz="1900">
                  <a:solidFill>
                    <a:srgbClr val="B52E31"/>
                  </a:solidFill>
                  <a:latin typeface="Open Sans 1 Bold"/>
                  <a:ea typeface="Open Sans 1 Bold"/>
                  <a:cs typeface="Open Sans 1 Bold"/>
                  <a:sym typeface="Open Sans 1 Bold"/>
                </a:rPr>
                <a:t>C</a:t>
              </a:r>
              <a:r>
                <a:rPr lang="en-US" b="true" sz="1900">
                  <a:solidFill>
                    <a:srgbClr val="B52E31"/>
                  </a:solidFill>
                  <a:latin typeface="Open Sans 1 Bold"/>
                  <a:ea typeface="Open Sans 1 Bold"/>
                  <a:cs typeface="Open Sans 1 Bold"/>
                  <a:sym typeface="Open Sans 1 Bold"/>
                </a:rPr>
                <a:t>ouche applicative</a:t>
              </a:r>
            </a:p>
          </p:txBody>
        </p:sp>
        <p:sp>
          <p:nvSpPr>
            <p:cNvPr name="TextBox 98" id="98"/>
            <p:cNvSpPr txBox="true"/>
            <p:nvPr/>
          </p:nvSpPr>
          <p:spPr>
            <a:xfrm rot="0">
              <a:off x="19431561" y="925942"/>
              <a:ext cx="4022094" cy="418250"/>
            </a:xfrm>
            <a:prstGeom prst="rect">
              <a:avLst/>
            </a:prstGeom>
          </p:spPr>
          <p:txBody>
            <a:bodyPr anchor="t" rtlCol="false" tIns="0" lIns="0" bIns="0" rIns="0">
              <a:spAutoFit/>
            </a:bodyPr>
            <a:lstStyle/>
            <a:p>
              <a:pPr algn="ctr">
                <a:lnSpc>
                  <a:spcPts val="2660"/>
                </a:lnSpc>
                <a:spcBef>
                  <a:spcPct val="0"/>
                </a:spcBef>
              </a:pPr>
              <a:r>
                <a:rPr lang="en-US" b="true" sz="1900">
                  <a:solidFill>
                    <a:srgbClr val="B52E31"/>
                  </a:solidFill>
                  <a:latin typeface="Open Sans 1 Bold"/>
                  <a:ea typeface="Open Sans 1 Bold"/>
                  <a:cs typeface="Open Sans 1 Bold"/>
                  <a:sym typeface="Open Sans 1 Bold"/>
                </a:rPr>
                <a:t>C</a:t>
              </a:r>
              <a:r>
                <a:rPr lang="en-US" b="true" sz="1900">
                  <a:solidFill>
                    <a:srgbClr val="B52E31"/>
                  </a:solidFill>
                  <a:latin typeface="Open Sans 1 Bold"/>
                  <a:ea typeface="Open Sans 1 Bold"/>
                  <a:cs typeface="Open Sans 1 Bold"/>
                  <a:sym typeface="Open Sans 1 Bold"/>
                </a:rPr>
                <a:t>ouche de données</a:t>
              </a:r>
            </a:p>
          </p:txBody>
        </p:sp>
        <p:sp>
          <p:nvSpPr>
            <p:cNvPr name="TextBox 99" id="99"/>
            <p:cNvSpPr txBox="true"/>
            <p:nvPr/>
          </p:nvSpPr>
          <p:spPr>
            <a:xfrm rot="0">
              <a:off x="2927606" y="103864"/>
              <a:ext cx="3026886" cy="515616"/>
            </a:xfrm>
            <a:prstGeom prst="rect">
              <a:avLst/>
            </a:prstGeom>
          </p:spPr>
          <p:txBody>
            <a:bodyPr anchor="t" rtlCol="false" tIns="0" lIns="0" bIns="0" rIns="0">
              <a:spAutoFit/>
            </a:bodyPr>
            <a:lstStyle/>
            <a:p>
              <a:pPr algn="ctr">
                <a:lnSpc>
                  <a:spcPts val="3360"/>
                </a:lnSpc>
                <a:spcBef>
                  <a:spcPct val="0"/>
                </a:spcBef>
              </a:pPr>
              <a:r>
                <a:rPr lang="en-US" b="true" sz="2400">
                  <a:solidFill>
                    <a:srgbClr val="030303"/>
                  </a:solidFill>
                  <a:latin typeface="Open Sans 1 Bold"/>
                  <a:ea typeface="Open Sans 1 Bold"/>
                  <a:cs typeface="Open Sans 1 Bold"/>
                  <a:sym typeface="Open Sans 1 Bold"/>
                </a:rPr>
                <a:t>Côté client</a:t>
              </a:r>
            </a:p>
          </p:txBody>
        </p:sp>
        <p:sp>
          <p:nvSpPr>
            <p:cNvPr name="TextBox 100" id="100"/>
            <p:cNvSpPr txBox="true"/>
            <p:nvPr/>
          </p:nvSpPr>
          <p:spPr>
            <a:xfrm rot="0">
              <a:off x="13528101" y="103864"/>
              <a:ext cx="3026886" cy="515616"/>
            </a:xfrm>
            <a:prstGeom prst="rect">
              <a:avLst/>
            </a:prstGeom>
          </p:spPr>
          <p:txBody>
            <a:bodyPr anchor="t" rtlCol="false" tIns="0" lIns="0" bIns="0" rIns="0">
              <a:spAutoFit/>
            </a:bodyPr>
            <a:lstStyle/>
            <a:p>
              <a:pPr algn="ctr">
                <a:lnSpc>
                  <a:spcPts val="3360"/>
                </a:lnSpc>
                <a:spcBef>
                  <a:spcPct val="0"/>
                </a:spcBef>
              </a:pPr>
              <a:r>
                <a:rPr lang="en-US" b="true" sz="2400">
                  <a:solidFill>
                    <a:srgbClr val="030303"/>
                  </a:solidFill>
                  <a:latin typeface="Open Sans 1 Bold"/>
                  <a:ea typeface="Open Sans 1 Bold"/>
                  <a:cs typeface="Open Sans 1 Bold"/>
                  <a:sym typeface="Open Sans 1 Bold"/>
                </a:rPr>
                <a:t>Côté serveur</a:t>
              </a:r>
            </a:p>
          </p:txBody>
        </p:sp>
        <p:sp>
          <p:nvSpPr>
            <p:cNvPr name="TextBox 101" id="101"/>
            <p:cNvSpPr txBox="true"/>
            <p:nvPr/>
          </p:nvSpPr>
          <p:spPr>
            <a:xfrm rot="0">
              <a:off x="6692384" y="1584566"/>
              <a:ext cx="1994443" cy="462280"/>
            </a:xfrm>
            <a:prstGeom prst="rect">
              <a:avLst/>
            </a:prstGeom>
          </p:spPr>
          <p:txBody>
            <a:bodyPr anchor="t" rtlCol="false" tIns="0" lIns="0" bIns="0" rIns="0">
              <a:spAutoFit/>
            </a:bodyPr>
            <a:lstStyle/>
            <a:p>
              <a:pPr algn="ctr">
                <a:lnSpc>
                  <a:spcPts val="2939"/>
                </a:lnSpc>
                <a:spcBef>
                  <a:spcPct val="0"/>
                </a:spcBef>
              </a:pPr>
              <a:r>
                <a:rPr lang="en-US" b="true" sz="2099">
                  <a:solidFill>
                    <a:srgbClr val="B52E31"/>
                  </a:solidFill>
                  <a:latin typeface="Open Sans 1 Bold"/>
                  <a:ea typeface="Open Sans 1 Bold"/>
                  <a:cs typeface="Open Sans 1 Bold"/>
                  <a:sym typeface="Open Sans 1 Bold"/>
                </a:rPr>
                <a:t>WS</a:t>
              </a:r>
            </a:p>
          </p:txBody>
        </p:sp>
        <p:sp>
          <p:nvSpPr>
            <p:cNvPr name="TextBox 102" id="102"/>
            <p:cNvSpPr txBox="true"/>
            <p:nvPr/>
          </p:nvSpPr>
          <p:spPr>
            <a:xfrm rot="0">
              <a:off x="20705381" y="6973100"/>
              <a:ext cx="1428750" cy="364702"/>
            </a:xfrm>
            <a:prstGeom prst="rect">
              <a:avLst/>
            </a:prstGeom>
          </p:spPr>
          <p:txBody>
            <a:bodyPr anchor="t" rtlCol="false" tIns="0" lIns="0" bIns="0" rIns="0">
              <a:spAutoFit/>
            </a:bodyPr>
            <a:lstStyle/>
            <a:p>
              <a:pPr algn="ctr">
                <a:lnSpc>
                  <a:spcPts val="2380"/>
                </a:lnSpc>
                <a:spcBef>
                  <a:spcPct val="0"/>
                </a:spcBef>
              </a:pPr>
              <a:r>
                <a:rPr lang="en-US" b="true" sz="1700">
                  <a:solidFill>
                    <a:srgbClr val="1052E7"/>
                  </a:solidFill>
                  <a:latin typeface="Open Sans 1 Bold"/>
                  <a:ea typeface="Open Sans 1 Bold"/>
                  <a:cs typeface="Open Sans 1 Bold"/>
                  <a:sym typeface="Open Sans 1 Bold"/>
                </a:rPr>
                <a:t>Port: 5432</a:t>
              </a:r>
            </a:p>
          </p:txBody>
        </p:sp>
        <p:sp>
          <p:nvSpPr>
            <p:cNvPr name="TextBox 103" id="103"/>
            <p:cNvSpPr txBox="true"/>
            <p:nvPr/>
          </p:nvSpPr>
          <p:spPr>
            <a:xfrm rot="0">
              <a:off x="18073457" y="4895059"/>
              <a:ext cx="1994443" cy="484294"/>
            </a:xfrm>
            <a:prstGeom prst="rect">
              <a:avLst/>
            </a:prstGeom>
          </p:spPr>
          <p:txBody>
            <a:bodyPr anchor="t" rtlCol="false" tIns="0" lIns="0" bIns="0" rIns="0">
              <a:spAutoFit/>
            </a:bodyPr>
            <a:lstStyle/>
            <a:p>
              <a:pPr algn="ctr">
                <a:lnSpc>
                  <a:spcPts val="3079"/>
                </a:lnSpc>
                <a:spcBef>
                  <a:spcPct val="0"/>
                </a:spcBef>
              </a:pPr>
              <a:r>
                <a:rPr lang="en-US" b="true" sz="2199">
                  <a:solidFill>
                    <a:srgbClr val="B52E31"/>
                  </a:solidFill>
                  <a:latin typeface="Open Sans 1 Bold"/>
                  <a:ea typeface="Open Sans 1 Bold"/>
                  <a:cs typeface="Open Sans 1 Bold"/>
                  <a:sym typeface="Open Sans 1 Bold"/>
                </a:rPr>
                <a:t> </a:t>
              </a:r>
              <a:r>
                <a:rPr lang="en-US" b="true" sz="2199">
                  <a:solidFill>
                    <a:srgbClr val="B52E31"/>
                  </a:solidFill>
                  <a:latin typeface="Open Sans 1 Bold"/>
                  <a:ea typeface="Open Sans 1 Bold"/>
                  <a:cs typeface="Open Sans 1 Bold"/>
                  <a:sym typeface="Open Sans 1 Bold"/>
                </a:rPr>
                <a:t>SQL</a:t>
              </a:r>
            </a:p>
          </p:txBody>
        </p:sp>
        <p:sp>
          <p:nvSpPr>
            <p:cNvPr name="TextBox 104" id="104"/>
            <p:cNvSpPr txBox="true"/>
            <p:nvPr/>
          </p:nvSpPr>
          <p:spPr>
            <a:xfrm rot="0">
              <a:off x="10132785" y="5419479"/>
              <a:ext cx="1428750" cy="364702"/>
            </a:xfrm>
            <a:prstGeom prst="rect">
              <a:avLst/>
            </a:prstGeom>
          </p:spPr>
          <p:txBody>
            <a:bodyPr anchor="t" rtlCol="false" tIns="0" lIns="0" bIns="0" rIns="0">
              <a:spAutoFit/>
            </a:bodyPr>
            <a:lstStyle/>
            <a:p>
              <a:pPr algn="ctr">
                <a:lnSpc>
                  <a:spcPts val="2380"/>
                </a:lnSpc>
                <a:spcBef>
                  <a:spcPct val="0"/>
                </a:spcBef>
              </a:pPr>
              <a:r>
                <a:rPr lang="en-US" b="true" sz="1700">
                  <a:solidFill>
                    <a:srgbClr val="1052E7"/>
                  </a:solidFill>
                  <a:latin typeface="Open Sans 1 Bold"/>
                  <a:ea typeface="Open Sans 1 Bold"/>
                  <a:cs typeface="Open Sans 1 Bold"/>
                  <a:sym typeface="Open Sans 1 Bold"/>
                </a:rPr>
                <a:t>Port: 8000</a:t>
              </a:r>
            </a:p>
          </p:txBody>
        </p:sp>
        <p:sp>
          <p:nvSpPr>
            <p:cNvPr name="TextBox 105" id="105"/>
            <p:cNvSpPr txBox="true"/>
            <p:nvPr/>
          </p:nvSpPr>
          <p:spPr>
            <a:xfrm rot="0">
              <a:off x="14648420" y="10472271"/>
              <a:ext cx="1176496" cy="311361"/>
            </a:xfrm>
            <a:prstGeom prst="rect">
              <a:avLst/>
            </a:prstGeom>
          </p:spPr>
          <p:txBody>
            <a:bodyPr anchor="t" rtlCol="false" tIns="0" lIns="0" bIns="0" rIns="0">
              <a:spAutoFit/>
            </a:bodyPr>
            <a:lstStyle/>
            <a:p>
              <a:pPr algn="ctr">
                <a:lnSpc>
                  <a:spcPts val="1960"/>
                </a:lnSpc>
                <a:spcBef>
                  <a:spcPct val="0"/>
                </a:spcBef>
              </a:pPr>
              <a:r>
                <a:rPr lang="en-US" b="true" sz="1400">
                  <a:solidFill>
                    <a:srgbClr val="1052E7"/>
                  </a:solidFill>
                  <a:latin typeface="Open Sans 1 Bold"/>
                  <a:ea typeface="Open Sans 1 Bold"/>
                  <a:cs typeface="Open Sans 1 Bold"/>
                  <a:sym typeface="Open Sans 1 Bold"/>
                </a:rPr>
                <a:t>Port: 8080</a:t>
              </a:r>
            </a:p>
          </p:txBody>
        </p:sp>
        <p:sp>
          <p:nvSpPr>
            <p:cNvPr name="TextBox 106" id="106"/>
            <p:cNvSpPr txBox="true"/>
            <p:nvPr/>
          </p:nvSpPr>
          <p:spPr>
            <a:xfrm rot="0">
              <a:off x="3553749" y="3293209"/>
              <a:ext cx="1344454" cy="342688"/>
            </a:xfrm>
            <a:prstGeom prst="rect">
              <a:avLst/>
            </a:prstGeom>
          </p:spPr>
          <p:txBody>
            <a:bodyPr anchor="t" rtlCol="false" tIns="0" lIns="0" bIns="0" rIns="0">
              <a:spAutoFit/>
            </a:bodyPr>
            <a:lstStyle/>
            <a:p>
              <a:pPr algn="ctr">
                <a:lnSpc>
                  <a:spcPts val="2240"/>
                </a:lnSpc>
                <a:spcBef>
                  <a:spcPct val="0"/>
                </a:spcBef>
              </a:pPr>
              <a:r>
                <a:rPr lang="en-US" b="true" sz="1600">
                  <a:solidFill>
                    <a:srgbClr val="1052E7"/>
                  </a:solidFill>
                  <a:latin typeface="Open Sans 1 Bold"/>
                  <a:ea typeface="Open Sans 1 Bold"/>
                  <a:cs typeface="Open Sans 1 Bold"/>
                  <a:sym typeface="Open Sans 1 Bold"/>
                </a:rPr>
                <a:t>Port: 4000</a:t>
              </a:r>
            </a:p>
          </p:txBody>
        </p:sp>
        <p:sp>
          <p:nvSpPr>
            <p:cNvPr name="TextBox 107" id="107"/>
            <p:cNvSpPr txBox="true"/>
            <p:nvPr/>
          </p:nvSpPr>
          <p:spPr>
            <a:xfrm rot="0">
              <a:off x="6596122" y="4738362"/>
              <a:ext cx="1994443" cy="462280"/>
            </a:xfrm>
            <a:prstGeom prst="rect">
              <a:avLst/>
            </a:prstGeom>
          </p:spPr>
          <p:txBody>
            <a:bodyPr anchor="t" rtlCol="false" tIns="0" lIns="0" bIns="0" rIns="0">
              <a:spAutoFit/>
            </a:bodyPr>
            <a:lstStyle/>
            <a:p>
              <a:pPr algn="ctr">
                <a:lnSpc>
                  <a:spcPts val="2939"/>
                </a:lnSpc>
                <a:spcBef>
                  <a:spcPct val="0"/>
                </a:spcBef>
              </a:pPr>
              <a:r>
                <a:rPr lang="en-US" b="true" sz="2099">
                  <a:solidFill>
                    <a:srgbClr val="B52E31"/>
                  </a:solidFill>
                  <a:latin typeface="Open Sans 1 Bold"/>
                  <a:ea typeface="Open Sans 1 Bold"/>
                  <a:cs typeface="Open Sans 1 Bold"/>
                  <a:sym typeface="Open Sans 1 Bold"/>
                </a:rPr>
                <a:t>HTTP</a:t>
              </a:r>
            </a:p>
          </p:txBody>
        </p:sp>
        <p:sp>
          <p:nvSpPr>
            <p:cNvPr name="AutoShape 108" id="108"/>
            <p:cNvSpPr/>
            <p:nvPr/>
          </p:nvSpPr>
          <p:spPr>
            <a:xfrm flipV="true">
              <a:off x="9482781" y="7273864"/>
              <a:ext cx="444602" cy="2757116"/>
            </a:xfrm>
            <a:prstGeom prst="line">
              <a:avLst/>
            </a:prstGeom>
            <a:ln cap="flat" w="50800">
              <a:solidFill>
                <a:srgbClr val="E23237"/>
              </a:solidFill>
              <a:prstDash val="sysDot"/>
              <a:headEnd type="triangle" len="med" w="lg"/>
              <a:tailEnd type="triangle" len="med" w="lg"/>
            </a:ln>
          </p:spPr>
        </p:sp>
        <p:sp>
          <p:nvSpPr>
            <p:cNvPr name="AutoShape 109" id="109"/>
            <p:cNvSpPr/>
            <p:nvPr/>
          </p:nvSpPr>
          <p:spPr>
            <a:xfrm flipH="true" flipV="true">
              <a:off x="10224506" y="7273864"/>
              <a:ext cx="539585" cy="1454694"/>
            </a:xfrm>
            <a:prstGeom prst="line">
              <a:avLst/>
            </a:prstGeom>
            <a:ln cap="flat" w="50800">
              <a:solidFill>
                <a:srgbClr val="E23237"/>
              </a:solidFill>
              <a:prstDash val="sysDot"/>
              <a:headEnd type="triangle" len="med" w="lg"/>
              <a:tailEnd type="triangle" len="med" w="lg"/>
            </a:ln>
          </p:spPr>
        </p:sp>
      </p:grpSp>
      <p:sp>
        <p:nvSpPr>
          <p:cNvPr name="TextBox 110" id="110"/>
          <p:cNvSpPr txBox="true"/>
          <p:nvPr/>
        </p:nvSpPr>
        <p:spPr>
          <a:xfrm rot="0">
            <a:off x="17080023" y="9600433"/>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19</a:t>
            </a:r>
          </a:p>
        </p:txBody>
      </p:sp>
      <p:sp>
        <p:nvSpPr>
          <p:cNvPr name="TextBox 111" id="111"/>
          <p:cNvSpPr txBox="true"/>
          <p:nvPr/>
        </p:nvSpPr>
        <p:spPr>
          <a:xfrm rot="0">
            <a:off x="2414118" y="281302"/>
            <a:ext cx="13459764" cy="781050"/>
          </a:xfrm>
          <a:prstGeom prst="rect">
            <a:avLst/>
          </a:prstGeom>
        </p:spPr>
        <p:txBody>
          <a:bodyPr anchor="t" rtlCol="false" tIns="0" lIns="0" bIns="0" rIns="0">
            <a:spAutoFit/>
          </a:bodyPr>
          <a:lstStyle/>
          <a:p>
            <a:pPr algn="ctr">
              <a:lnSpc>
                <a:spcPts val="6000"/>
              </a:lnSpc>
            </a:pPr>
            <a:r>
              <a:rPr lang="en-US" sz="5000" b="true">
                <a:solidFill>
                  <a:srgbClr val="123586"/>
                </a:solidFill>
                <a:latin typeface="Eastman Grotesque Bold"/>
                <a:ea typeface="Eastman Grotesque Bold"/>
                <a:cs typeface="Eastman Grotesque Bold"/>
                <a:sym typeface="Eastman Grotesque Bold"/>
              </a:rPr>
              <a:t>Architecture </a:t>
            </a: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402137" y="4575664"/>
            <a:ext cx="2647633" cy="4881593"/>
            <a:chOff x="0" y="0"/>
            <a:chExt cx="3530177" cy="6508791"/>
          </a:xfrm>
        </p:grpSpPr>
        <p:sp>
          <p:nvSpPr>
            <p:cNvPr name="Freeform 3" id="3"/>
            <p:cNvSpPr/>
            <p:nvPr/>
          </p:nvSpPr>
          <p:spPr>
            <a:xfrm flipH="false" flipV="false" rot="-5400000">
              <a:off x="1028157" y="-776878"/>
              <a:ext cx="1473864" cy="3027620"/>
            </a:xfrm>
            <a:custGeom>
              <a:avLst/>
              <a:gdLst/>
              <a:ahLst/>
              <a:cxnLst/>
              <a:rect r="r" b="b" t="t" l="l"/>
              <a:pathLst>
                <a:path h="3027620" w="1473864">
                  <a:moveTo>
                    <a:pt x="0" y="0"/>
                  </a:moveTo>
                  <a:lnTo>
                    <a:pt x="1473863" y="0"/>
                  </a:lnTo>
                  <a:lnTo>
                    <a:pt x="1473863" y="3027620"/>
                  </a:lnTo>
                  <a:lnTo>
                    <a:pt x="0" y="3027620"/>
                  </a:lnTo>
                  <a:lnTo>
                    <a:pt x="0" y="0"/>
                  </a:lnTo>
                  <a:close/>
                </a:path>
              </a:pathLst>
            </a:custGeom>
            <a:blipFill>
              <a:blip r:embed="rId2">
                <a:extLst>
                  <a:ext uri="{96DAC541-7B7A-43D3-8B79-37D633B846F1}">
                    <asvg:svgBlip xmlns:asvg="http://schemas.microsoft.com/office/drawing/2016/SVG/main" r:embed="rId3"/>
                  </a:ext>
                </a:extLst>
              </a:blip>
              <a:stretch>
                <a:fillRect l="-105420" t="0" r="0" b="0"/>
              </a:stretch>
            </a:blipFill>
            <a:ln cap="sq">
              <a:noFill/>
              <a:prstDash val="solid"/>
              <a:miter/>
            </a:ln>
          </p:spPr>
        </p:sp>
        <p:sp>
          <p:nvSpPr>
            <p:cNvPr name="Freeform 4" id="4"/>
            <p:cNvSpPr/>
            <p:nvPr/>
          </p:nvSpPr>
          <p:spPr>
            <a:xfrm flipH="false" flipV="false" rot="-5400000">
              <a:off x="387438" y="137658"/>
              <a:ext cx="2672411" cy="2672411"/>
            </a:xfrm>
            <a:custGeom>
              <a:avLst/>
              <a:gdLst/>
              <a:ahLst/>
              <a:cxnLst/>
              <a:rect r="r" b="b" t="t" l="l"/>
              <a:pathLst>
                <a:path h="2672411" w="2672411">
                  <a:moveTo>
                    <a:pt x="0" y="0"/>
                  </a:moveTo>
                  <a:lnTo>
                    <a:pt x="2672411" y="0"/>
                  </a:lnTo>
                  <a:lnTo>
                    <a:pt x="2672411" y="2672411"/>
                  </a:lnTo>
                  <a:lnTo>
                    <a:pt x="0" y="2672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5" id="5"/>
            <p:cNvSpPr/>
            <p:nvPr/>
          </p:nvSpPr>
          <p:spPr>
            <a:xfrm>
              <a:off x="1765088" y="2810069"/>
              <a:ext cx="0" cy="678991"/>
            </a:xfrm>
            <a:prstGeom prst="line">
              <a:avLst/>
            </a:prstGeom>
            <a:ln cap="rnd" w="50800">
              <a:solidFill>
                <a:srgbClr val="295AEB"/>
              </a:solidFill>
              <a:prstDash val="sysDot"/>
              <a:headEnd type="none" len="sm" w="sm"/>
              <a:tailEnd type="oval" len="lg" w="lg"/>
            </a:ln>
          </p:spPr>
        </p:sp>
        <p:sp>
          <p:nvSpPr>
            <p:cNvPr name="TextBox 6" id="6"/>
            <p:cNvSpPr txBox="true"/>
            <p:nvPr/>
          </p:nvSpPr>
          <p:spPr>
            <a:xfrm rot="0">
              <a:off x="0" y="3822435"/>
              <a:ext cx="3530177" cy="1107313"/>
            </a:xfrm>
            <a:prstGeom prst="rect">
              <a:avLst/>
            </a:prstGeom>
          </p:spPr>
          <p:txBody>
            <a:bodyPr anchor="t" rtlCol="false" tIns="0" lIns="0" bIns="0" rIns="0">
              <a:spAutoFit/>
            </a:bodyPr>
            <a:lstStyle/>
            <a:p>
              <a:pPr algn="ctr">
                <a:lnSpc>
                  <a:spcPts val="3378"/>
                </a:lnSpc>
              </a:pPr>
              <a:r>
                <a:rPr lang="en-US" sz="2639" b="true">
                  <a:solidFill>
                    <a:srgbClr val="343432"/>
                  </a:solidFill>
                  <a:latin typeface="Open Sauce Bold"/>
                  <a:ea typeface="Open Sauce Bold"/>
                  <a:cs typeface="Open Sauce Bold"/>
                  <a:sym typeface="Open Sauce Bold"/>
                </a:rPr>
                <a:t>Analyse</a:t>
              </a:r>
            </a:p>
            <a:p>
              <a:pPr algn="ctr" marL="0" indent="0" lvl="0">
                <a:lnSpc>
                  <a:spcPts val="3378"/>
                </a:lnSpc>
                <a:spcBef>
                  <a:spcPct val="0"/>
                </a:spcBef>
              </a:pPr>
              <a:r>
                <a:rPr lang="en-US" b="true" sz="2639">
                  <a:solidFill>
                    <a:srgbClr val="343432"/>
                  </a:solidFill>
                  <a:latin typeface="Open Sauce Bold"/>
                  <a:ea typeface="Open Sauce Bold"/>
                  <a:cs typeface="Open Sauce Bold"/>
                  <a:sym typeface="Open Sauce Bold"/>
                </a:rPr>
                <a:t> </a:t>
              </a:r>
              <a:r>
                <a:rPr lang="en-US" b="true" sz="2639">
                  <a:solidFill>
                    <a:srgbClr val="343432"/>
                  </a:solidFill>
                  <a:latin typeface="Open Sauce Bold"/>
                  <a:ea typeface="Open Sauce Bold"/>
                  <a:cs typeface="Open Sauce Bold"/>
                  <a:sym typeface="Open Sauce Bold"/>
                </a:rPr>
                <a:t>et planification</a:t>
              </a:r>
            </a:p>
          </p:txBody>
        </p:sp>
        <p:sp>
          <p:nvSpPr>
            <p:cNvPr name="Freeform 7" id="7"/>
            <p:cNvSpPr/>
            <p:nvPr/>
          </p:nvSpPr>
          <p:spPr>
            <a:xfrm flipH="false" flipV="false" rot="0">
              <a:off x="1135403" y="858576"/>
              <a:ext cx="1221544" cy="1221544"/>
            </a:xfrm>
            <a:custGeom>
              <a:avLst/>
              <a:gdLst/>
              <a:ahLst/>
              <a:cxnLst/>
              <a:rect r="r" b="b" t="t" l="l"/>
              <a:pathLst>
                <a:path h="1221544" w="1221544">
                  <a:moveTo>
                    <a:pt x="0" y="0"/>
                  </a:moveTo>
                  <a:lnTo>
                    <a:pt x="1221544" y="0"/>
                  </a:lnTo>
                  <a:lnTo>
                    <a:pt x="1221544" y="1221545"/>
                  </a:lnTo>
                  <a:lnTo>
                    <a:pt x="0" y="1221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7492" y="5056856"/>
              <a:ext cx="3115067" cy="1451935"/>
            </a:xfrm>
            <a:custGeom>
              <a:avLst/>
              <a:gdLst/>
              <a:ahLst/>
              <a:cxnLst/>
              <a:rect r="r" b="b" t="t" l="l"/>
              <a:pathLst>
                <a:path h="1451935" w="3115067">
                  <a:moveTo>
                    <a:pt x="0" y="0"/>
                  </a:moveTo>
                  <a:lnTo>
                    <a:pt x="3115066" y="0"/>
                  </a:lnTo>
                  <a:lnTo>
                    <a:pt x="3115066" y="1451935"/>
                  </a:lnTo>
                  <a:lnTo>
                    <a:pt x="0" y="1451935"/>
                  </a:lnTo>
                  <a:lnTo>
                    <a:pt x="0" y="0"/>
                  </a:lnTo>
                  <a:close/>
                </a:path>
              </a:pathLst>
            </a:custGeom>
            <a:blipFill>
              <a:blip r:embed="rId8">
                <a:extLst>
                  <a:ext uri="{96DAC541-7B7A-43D3-8B79-37D633B846F1}">
                    <asvg:svgBlip xmlns:asvg="http://schemas.microsoft.com/office/drawing/2016/SVG/main" r:embed="rId9"/>
                  </a:ext>
                </a:extLst>
              </a:blip>
              <a:stretch>
                <a:fillRect l="0" t="-114545" r="0" b="0"/>
              </a:stretch>
            </a:blipFill>
            <a:ln cap="sq">
              <a:noFill/>
              <a:prstDash val="solid"/>
              <a:miter/>
            </a:ln>
          </p:spPr>
        </p:sp>
        <p:sp>
          <p:nvSpPr>
            <p:cNvPr name="TextBox 9" id="9"/>
            <p:cNvSpPr txBox="true"/>
            <p:nvPr/>
          </p:nvSpPr>
          <p:spPr>
            <a:xfrm rot="0">
              <a:off x="942243" y="5018756"/>
              <a:ext cx="1360579" cy="777855"/>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8F8F8"/>
                  </a:solidFill>
                  <a:latin typeface="Open Sauce Bold"/>
                  <a:ea typeface="Open Sauce Bold"/>
                  <a:cs typeface="Open Sauce Bold"/>
                  <a:sym typeface="Open Sauce Bold"/>
                </a:rPr>
                <a:t>02</a:t>
              </a:r>
            </a:p>
          </p:txBody>
        </p:sp>
      </p:grpSp>
      <p:grpSp>
        <p:nvGrpSpPr>
          <p:cNvPr name="Group 10" id="10"/>
          <p:cNvGrpSpPr/>
          <p:nvPr/>
        </p:nvGrpSpPr>
        <p:grpSpPr>
          <a:xfrm rot="0">
            <a:off x="9075520" y="4575664"/>
            <a:ext cx="2370152" cy="4827778"/>
            <a:chOff x="0" y="0"/>
            <a:chExt cx="3160203" cy="6437037"/>
          </a:xfrm>
        </p:grpSpPr>
        <p:sp>
          <p:nvSpPr>
            <p:cNvPr name="Freeform 11" id="11"/>
            <p:cNvSpPr/>
            <p:nvPr/>
          </p:nvSpPr>
          <p:spPr>
            <a:xfrm flipH="false" flipV="false" rot="-5400000">
              <a:off x="776878" y="-776878"/>
              <a:ext cx="1473864" cy="3027620"/>
            </a:xfrm>
            <a:custGeom>
              <a:avLst/>
              <a:gdLst/>
              <a:ahLst/>
              <a:cxnLst/>
              <a:rect r="r" b="b" t="t" l="l"/>
              <a:pathLst>
                <a:path h="3027620" w="1473864">
                  <a:moveTo>
                    <a:pt x="0" y="0"/>
                  </a:moveTo>
                  <a:lnTo>
                    <a:pt x="1473864" y="0"/>
                  </a:lnTo>
                  <a:lnTo>
                    <a:pt x="1473864" y="3027620"/>
                  </a:lnTo>
                  <a:lnTo>
                    <a:pt x="0" y="3027620"/>
                  </a:lnTo>
                  <a:lnTo>
                    <a:pt x="0" y="0"/>
                  </a:lnTo>
                  <a:close/>
                </a:path>
              </a:pathLst>
            </a:custGeom>
            <a:blipFill>
              <a:blip r:embed="rId2">
                <a:extLst>
                  <a:ext uri="{96DAC541-7B7A-43D3-8B79-37D633B846F1}">
                    <asvg:svgBlip xmlns:asvg="http://schemas.microsoft.com/office/drawing/2016/SVG/main" r:embed="rId3"/>
                  </a:ext>
                </a:extLst>
              </a:blip>
              <a:stretch>
                <a:fillRect l="-105420" t="0" r="0" b="0"/>
              </a:stretch>
            </a:blipFill>
            <a:ln cap="sq">
              <a:noFill/>
              <a:prstDash val="solid"/>
              <a:miter/>
            </a:ln>
          </p:spPr>
        </p:sp>
        <p:sp>
          <p:nvSpPr>
            <p:cNvPr name="Freeform 12" id="12"/>
            <p:cNvSpPr/>
            <p:nvPr/>
          </p:nvSpPr>
          <p:spPr>
            <a:xfrm flipH="false" flipV="false" rot="-5400000">
              <a:off x="136160" y="137658"/>
              <a:ext cx="2672411" cy="2672411"/>
            </a:xfrm>
            <a:custGeom>
              <a:avLst/>
              <a:gdLst/>
              <a:ahLst/>
              <a:cxnLst/>
              <a:rect r="r" b="b" t="t" l="l"/>
              <a:pathLst>
                <a:path h="2672411" w="2672411">
                  <a:moveTo>
                    <a:pt x="0" y="0"/>
                  </a:moveTo>
                  <a:lnTo>
                    <a:pt x="2672411" y="0"/>
                  </a:lnTo>
                  <a:lnTo>
                    <a:pt x="2672411" y="2672411"/>
                  </a:lnTo>
                  <a:lnTo>
                    <a:pt x="0" y="2672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13" id="13"/>
            <p:cNvSpPr/>
            <p:nvPr/>
          </p:nvSpPr>
          <p:spPr>
            <a:xfrm>
              <a:off x="1513810" y="2810069"/>
              <a:ext cx="0" cy="678991"/>
            </a:xfrm>
            <a:prstGeom prst="line">
              <a:avLst/>
            </a:prstGeom>
            <a:ln cap="rnd" w="50800">
              <a:solidFill>
                <a:srgbClr val="295AEB"/>
              </a:solidFill>
              <a:prstDash val="sysDot"/>
              <a:headEnd type="none" len="sm" w="sm"/>
              <a:tailEnd type="oval" len="lg" w="lg"/>
            </a:ln>
          </p:spPr>
        </p:sp>
        <p:sp>
          <p:nvSpPr>
            <p:cNvPr name="TextBox 14" id="14"/>
            <p:cNvSpPr txBox="true"/>
            <p:nvPr/>
          </p:nvSpPr>
          <p:spPr>
            <a:xfrm rot="0">
              <a:off x="99262" y="4105822"/>
              <a:ext cx="2990389" cy="540540"/>
            </a:xfrm>
            <a:prstGeom prst="rect">
              <a:avLst/>
            </a:prstGeom>
          </p:spPr>
          <p:txBody>
            <a:bodyPr anchor="t" rtlCol="false" tIns="0" lIns="0" bIns="0" rIns="0">
              <a:spAutoFit/>
            </a:bodyPr>
            <a:lstStyle/>
            <a:p>
              <a:pPr algn="ctr">
                <a:lnSpc>
                  <a:spcPts val="3378"/>
                </a:lnSpc>
              </a:pPr>
              <a:r>
                <a:rPr lang="en-US" sz="2639" b="true">
                  <a:solidFill>
                    <a:srgbClr val="343432"/>
                  </a:solidFill>
                  <a:latin typeface="Open Sauce Bold"/>
                  <a:ea typeface="Open Sauce Bold"/>
                  <a:cs typeface="Open Sauce Bold"/>
                  <a:sym typeface="Open Sauce Bold"/>
                </a:rPr>
                <a:t>Release 1</a:t>
              </a:r>
            </a:p>
          </p:txBody>
        </p:sp>
        <p:sp>
          <p:nvSpPr>
            <p:cNvPr name="Freeform 15" id="15"/>
            <p:cNvSpPr/>
            <p:nvPr/>
          </p:nvSpPr>
          <p:spPr>
            <a:xfrm flipH="false" flipV="false" rot="0">
              <a:off x="1050371" y="736932"/>
              <a:ext cx="1161966" cy="1179116"/>
            </a:xfrm>
            <a:custGeom>
              <a:avLst/>
              <a:gdLst/>
              <a:ahLst/>
              <a:cxnLst/>
              <a:rect r="r" b="b" t="t" l="l"/>
              <a:pathLst>
                <a:path h="1179116" w="1161966">
                  <a:moveTo>
                    <a:pt x="0" y="0"/>
                  </a:moveTo>
                  <a:lnTo>
                    <a:pt x="1161966" y="0"/>
                  </a:lnTo>
                  <a:lnTo>
                    <a:pt x="1161966" y="1179116"/>
                  </a:lnTo>
                  <a:lnTo>
                    <a:pt x="0" y="11791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45136" y="4985102"/>
              <a:ext cx="3115067" cy="1451935"/>
            </a:xfrm>
            <a:custGeom>
              <a:avLst/>
              <a:gdLst/>
              <a:ahLst/>
              <a:cxnLst/>
              <a:rect r="r" b="b" t="t" l="l"/>
              <a:pathLst>
                <a:path h="1451935" w="3115067">
                  <a:moveTo>
                    <a:pt x="0" y="0"/>
                  </a:moveTo>
                  <a:lnTo>
                    <a:pt x="3115067" y="0"/>
                  </a:lnTo>
                  <a:lnTo>
                    <a:pt x="3115067" y="1451935"/>
                  </a:lnTo>
                  <a:lnTo>
                    <a:pt x="0" y="1451935"/>
                  </a:lnTo>
                  <a:lnTo>
                    <a:pt x="0" y="0"/>
                  </a:lnTo>
                  <a:close/>
                </a:path>
              </a:pathLst>
            </a:custGeom>
            <a:blipFill>
              <a:blip r:embed="rId8">
                <a:extLst>
                  <a:ext uri="{96DAC541-7B7A-43D3-8B79-37D633B846F1}">
                    <asvg:svgBlip xmlns:asvg="http://schemas.microsoft.com/office/drawing/2016/SVG/main" r:embed="rId9"/>
                  </a:ext>
                </a:extLst>
              </a:blip>
              <a:stretch>
                <a:fillRect l="0" t="-114545" r="0" b="0"/>
              </a:stretch>
            </a:blipFill>
            <a:ln cap="sq">
              <a:noFill/>
              <a:prstDash val="solid"/>
              <a:miter/>
            </a:ln>
          </p:spPr>
        </p:sp>
        <p:sp>
          <p:nvSpPr>
            <p:cNvPr name="TextBox 17" id="17"/>
            <p:cNvSpPr txBox="true"/>
            <p:nvPr/>
          </p:nvSpPr>
          <p:spPr>
            <a:xfrm rot="0">
              <a:off x="889888" y="4947002"/>
              <a:ext cx="1360579" cy="777855"/>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8F8F8"/>
                  </a:solidFill>
                  <a:latin typeface="Open Sauce Bold"/>
                  <a:ea typeface="Open Sauce Bold"/>
                  <a:cs typeface="Open Sauce Bold"/>
                  <a:sym typeface="Open Sauce Bold"/>
                </a:rPr>
                <a:t>04</a:t>
              </a:r>
            </a:p>
          </p:txBody>
        </p:sp>
      </p:grpSp>
      <p:grpSp>
        <p:nvGrpSpPr>
          <p:cNvPr name="Group 18" id="18"/>
          <p:cNvGrpSpPr/>
          <p:nvPr/>
        </p:nvGrpSpPr>
        <p:grpSpPr>
          <a:xfrm rot="0">
            <a:off x="2110145" y="1783640"/>
            <a:ext cx="2687954" cy="5002724"/>
            <a:chOff x="0" y="0"/>
            <a:chExt cx="3583939" cy="6670298"/>
          </a:xfrm>
        </p:grpSpPr>
        <p:sp>
          <p:nvSpPr>
            <p:cNvPr name="AutoShape 19" id="19"/>
            <p:cNvSpPr/>
            <p:nvPr/>
          </p:nvSpPr>
          <p:spPr>
            <a:xfrm flipH="true" flipV="true">
              <a:off x="1791969" y="3180980"/>
              <a:ext cx="4670" cy="678975"/>
            </a:xfrm>
            <a:prstGeom prst="line">
              <a:avLst/>
            </a:prstGeom>
            <a:ln cap="rnd" w="50800">
              <a:solidFill>
                <a:srgbClr val="002CB2"/>
              </a:solidFill>
              <a:prstDash val="sysDot"/>
              <a:headEnd type="none" len="sm" w="sm"/>
              <a:tailEnd type="oval" len="lg" w="lg"/>
            </a:ln>
          </p:spPr>
        </p:sp>
        <p:sp>
          <p:nvSpPr>
            <p:cNvPr name="Freeform 20" id="20"/>
            <p:cNvSpPr/>
            <p:nvPr/>
          </p:nvSpPr>
          <p:spPr>
            <a:xfrm flipH="true" flipV="true" rot="-5400000">
              <a:off x="1099562" y="4419556"/>
              <a:ext cx="1473864" cy="3027620"/>
            </a:xfrm>
            <a:custGeom>
              <a:avLst/>
              <a:gdLst/>
              <a:ahLst/>
              <a:cxnLst/>
              <a:rect r="r" b="b" t="t" l="l"/>
              <a:pathLst>
                <a:path h="3027620" w="1473864">
                  <a:moveTo>
                    <a:pt x="1473864" y="3027621"/>
                  </a:moveTo>
                  <a:lnTo>
                    <a:pt x="0" y="3027621"/>
                  </a:lnTo>
                  <a:lnTo>
                    <a:pt x="0" y="0"/>
                  </a:lnTo>
                  <a:lnTo>
                    <a:pt x="1473864" y="0"/>
                  </a:lnTo>
                  <a:lnTo>
                    <a:pt x="1473864" y="3027621"/>
                  </a:lnTo>
                  <a:close/>
                </a:path>
              </a:pathLst>
            </a:custGeom>
            <a:blipFill>
              <a:blip r:embed="rId12">
                <a:extLst>
                  <a:ext uri="{96DAC541-7B7A-43D3-8B79-37D633B846F1}">
                    <asvg:svgBlip xmlns:asvg="http://schemas.microsoft.com/office/drawing/2016/SVG/main" r:embed="rId13"/>
                  </a:ext>
                </a:extLst>
              </a:blip>
              <a:stretch>
                <a:fillRect l="-105420" t="0" r="0" b="0"/>
              </a:stretch>
            </a:blipFill>
          </p:spPr>
        </p:sp>
        <p:sp>
          <p:nvSpPr>
            <p:cNvPr name="Freeform 21" id="21"/>
            <p:cNvSpPr/>
            <p:nvPr/>
          </p:nvSpPr>
          <p:spPr>
            <a:xfrm flipH="false" flipV="false" rot="-5400000">
              <a:off x="500288" y="3860229"/>
              <a:ext cx="2672411" cy="2672411"/>
            </a:xfrm>
            <a:custGeom>
              <a:avLst/>
              <a:gdLst/>
              <a:ahLst/>
              <a:cxnLst/>
              <a:rect r="r" b="b" t="t" l="l"/>
              <a:pathLst>
                <a:path h="2672411" w="2672411">
                  <a:moveTo>
                    <a:pt x="0" y="0"/>
                  </a:moveTo>
                  <a:lnTo>
                    <a:pt x="2672411" y="0"/>
                  </a:lnTo>
                  <a:lnTo>
                    <a:pt x="2672411" y="2672411"/>
                  </a:lnTo>
                  <a:lnTo>
                    <a:pt x="0" y="2672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2" id="22"/>
            <p:cNvSpPr/>
            <p:nvPr/>
          </p:nvSpPr>
          <p:spPr>
            <a:xfrm flipH="false" flipV="false" rot="0">
              <a:off x="1301418" y="4664381"/>
              <a:ext cx="1259368" cy="1243626"/>
            </a:xfrm>
            <a:custGeom>
              <a:avLst/>
              <a:gdLst/>
              <a:ahLst/>
              <a:cxnLst/>
              <a:rect r="r" b="b" t="t" l="l"/>
              <a:pathLst>
                <a:path h="1243626" w="1259368">
                  <a:moveTo>
                    <a:pt x="0" y="0"/>
                  </a:moveTo>
                  <a:lnTo>
                    <a:pt x="1259368" y="0"/>
                  </a:lnTo>
                  <a:lnTo>
                    <a:pt x="1259368" y="1243626"/>
                  </a:lnTo>
                  <a:lnTo>
                    <a:pt x="0" y="12436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23" id="23"/>
            <p:cNvSpPr txBox="true"/>
            <p:nvPr/>
          </p:nvSpPr>
          <p:spPr>
            <a:xfrm rot="0">
              <a:off x="0" y="1760356"/>
              <a:ext cx="3583939" cy="1107313"/>
            </a:xfrm>
            <a:prstGeom prst="rect">
              <a:avLst/>
            </a:prstGeom>
          </p:spPr>
          <p:txBody>
            <a:bodyPr anchor="t" rtlCol="false" tIns="0" lIns="0" bIns="0" rIns="0">
              <a:spAutoFit/>
            </a:bodyPr>
            <a:lstStyle/>
            <a:p>
              <a:pPr algn="ctr" marL="0" indent="0" lvl="0">
                <a:lnSpc>
                  <a:spcPts val="3378"/>
                </a:lnSpc>
                <a:spcBef>
                  <a:spcPct val="0"/>
                </a:spcBef>
              </a:pPr>
              <a:r>
                <a:rPr lang="en-US" b="true" sz="2639">
                  <a:solidFill>
                    <a:srgbClr val="343432"/>
                  </a:solidFill>
                  <a:latin typeface="Open Sauce Bold"/>
                  <a:ea typeface="Open Sauce Bold"/>
                  <a:cs typeface="Open Sauce Bold"/>
                  <a:sym typeface="Open Sauce Bold"/>
                </a:rPr>
                <a:t>Cadre général du projet</a:t>
              </a:r>
            </a:p>
          </p:txBody>
        </p:sp>
        <p:sp>
          <p:nvSpPr>
            <p:cNvPr name="Freeform 24" id="24"/>
            <p:cNvSpPr/>
            <p:nvPr/>
          </p:nvSpPr>
          <p:spPr>
            <a:xfrm flipH="false" flipV="false" rot="-10800000">
              <a:off x="403638" y="0"/>
              <a:ext cx="3115067" cy="1451935"/>
            </a:xfrm>
            <a:custGeom>
              <a:avLst/>
              <a:gdLst/>
              <a:ahLst/>
              <a:cxnLst/>
              <a:rect r="r" b="b" t="t" l="l"/>
              <a:pathLst>
                <a:path h="1451935" w="3115067">
                  <a:moveTo>
                    <a:pt x="0" y="0"/>
                  </a:moveTo>
                  <a:lnTo>
                    <a:pt x="3115067" y="0"/>
                  </a:lnTo>
                  <a:lnTo>
                    <a:pt x="3115067" y="1451935"/>
                  </a:lnTo>
                  <a:lnTo>
                    <a:pt x="0" y="1451935"/>
                  </a:lnTo>
                  <a:lnTo>
                    <a:pt x="0" y="0"/>
                  </a:lnTo>
                  <a:close/>
                </a:path>
              </a:pathLst>
            </a:custGeom>
            <a:blipFill>
              <a:blip r:embed="rId16">
                <a:extLst>
                  <a:ext uri="{96DAC541-7B7A-43D3-8B79-37D633B846F1}">
                    <asvg:svgBlip xmlns:asvg="http://schemas.microsoft.com/office/drawing/2016/SVG/main" r:embed="rId17"/>
                  </a:ext>
                </a:extLst>
              </a:blip>
              <a:stretch>
                <a:fillRect l="0" t="-114545" r="0" b="0"/>
              </a:stretch>
            </a:blipFill>
            <a:ln cap="sq">
              <a:noFill/>
              <a:prstDash val="solid"/>
              <a:miter/>
            </a:ln>
          </p:spPr>
        </p:sp>
        <p:sp>
          <p:nvSpPr>
            <p:cNvPr name="TextBox 25" id="25"/>
            <p:cNvSpPr txBox="true"/>
            <p:nvPr/>
          </p:nvSpPr>
          <p:spPr>
            <a:xfrm rot="0">
              <a:off x="1236989" y="517594"/>
              <a:ext cx="1360579" cy="777855"/>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8F8F8"/>
                  </a:solidFill>
                  <a:latin typeface="Open Sauce Bold"/>
                  <a:ea typeface="Open Sauce Bold"/>
                  <a:cs typeface="Open Sauce Bold"/>
                  <a:sym typeface="Open Sauce Bold"/>
                </a:rPr>
                <a:t>01</a:t>
              </a:r>
            </a:p>
          </p:txBody>
        </p:sp>
      </p:grpSp>
      <p:grpSp>
        <p:nvGrpSpPr>
          <p:cNvPr name="Group 26" id="26"/>
          <p:cNvGrpSpPr/>
          <p:nvPr/>
        </p:nvGrpSpPr>
        <p:grpSpPr>
          <a:xfrm rot="0">
            <a:off x="0" y="9754891"/>
            <a:ext cx="18288000" cy="532109"/>
            <a:chOff x="0" y="0"/>
            <a:chExt cx="4816593" cy="140144"/>
          </a:xfrm>
        </p:grpSpPr>
        <p:sp>
          <p:nvSpPr>
            <p:cNvPr name="Freeform 27" id="27"/>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123586"/>
            </a:solidFill>
          </p:spPr>
        </p:sp>
        <p:sp>
          <p:nvSpPr>
            <p:cNvPr name="TextBox 28" id="28"/>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grpSp>
        <p:nvGrpSpPr>
          <p:cNvPr name="Group 29" id="29"/>
          <p:cNvGrpSpPr/>
          <p:nvPr/>
        </p:nvGrpSpPr>
        <p:grpSpPr>
          <a:xfrm rot="0">
            <a:off x="0" y="10036769"/>
            <a:ext cx="18288000" cy="250231"/>
            <a:chOff x="0" y="0"/>
            <a:chExt cx="4816593" cy="65904"/>
          </a:xfrm>
        </p:grpSpPr>
        <p:sp>
          <p:nvSpPr>
            <p:cNvPr name="Freeform 30" id="30"/>
            <p:cNvSpPr/>
            <p:nvPr/>
          </p:nvSpPr>
          <p:spPr>
            <a:xfrm flipH="false" flipV="false" rot="0">
              <a:off x="0" y="0"/>
              <a:ext cx="4816592" cy="65904"/>
            </a:xfrm>
            <a:custGeom>
              <a:avLst/>
              <a:gdLst/>
              <a:ahLst/>
              <a:cxnLst/>
              <a:rect r="r" b="b" t="t" l="l"/>
              <a:pathLst>
                <a:path h="65904" w="4816592">
                  <a:moveTo>
                    <a:pt x="0" y="0"/>
                  </a:moveTo>
                  <a:lnTo>
                    <a:pt x="4816592" y="0"/>
                  </a:lnTo>
                  <a:lnTo>
                    <a:pt x="4816592" y="65904"/>
                  </a:lnTo>
                  <a:lnTo>
                    <a:pt x="0" y="65904"/>
                  </a:lnTo>
                  <a:close/>
                </a:path>
              </a:pathLst>
            </a:custGeom>
            <a:solidFill>
              <a:srgbClr val="517DED"/>
            </a:solidFill>
          </p:spPr>
        </p:sp>
        <p:sp>
          <p:nvSpPr>
            <p:cNvPr name="TextBox 31" id="31"/>
            <p:cNvSpPr txBox="true"/>
            <p:nvPr/>
          </p:nvSpPr>
          <p:spPr>
            <a:xfrm>
              <a:off x="0" y="-38100"/>
              <a:ext cx="4816593" cy="104004"/>
            </a:xfrm>
            <a:prstGeom prst="rect">
              <a:avLst/>
            </a:prstGeom>
          </p:spPr>
          <p:txBody>
            <a:bodyPr anchor="ctr" rtlCol="false" tIns="50800" lIns="50800" bIns="50800" rIns="50800"/>
            <a:lstStyle/>
            <a:p>
              <a:pPr algn="ctr">
                <a:lnSpc>
                  <a:spcPts val="2939"/>
                </a:lnSpc>
              </a:pPr>
            </a:p>
          </p:txBody>
        </p:sp>
      </p:grpSp>
      <p:sp>
        <p:nvSpPr>
          <p:cNvPr name="Freeform 32" id="32"/>
          <p:cNvSpPr/>
          <p:nvPr/>
        </p:nvSpPr>
        <p:spPr>
          <a:xfrm flipH="false" flipV="false" rot="0">
            <a:off x="-316428" y="7380364"/>
            <a:ext cx="894622" cy="1938715"/>
          </a:xfrm>
          <a:custGeom>
            <a:avLst/>
            <a:gdLst/>
            <a:ahLst/>
            <a:cxnLst/>
            <a:rect r="r" b="b" t="t" l="l"/>
            <a:pathLst>
              <a:path h="1938715" w="894622">
                <a:moveTo>
                  <a:pt x="0" y="0"/>
                </a:moveTo>
                <a:lnTo>
                  <a:pt x="894622" y="0"/>
                </a:lnTo>
                <a:lnTo>
                  <a:pt x="894622" y="1938716"/>
                </a:lnTo>
                <a:lnTo>
                  <a:pt x="0" y="1938716"/>
                </a:lnTo>
                <a:lnTo>
                  <a:pt x="0" y="0"/>
                </a:lnTo>
                <a:close/>
              </a:path>
            </a:pathLst>
          </a:custGeom>
          <a:blipFill>
            <a:blip r:embed="rId18">
              <a:extLst>
                <a:ext uri="{96DAC541-7B7A-43D3-8B79-37D633B846F1}">
                  <asvg:svgBlip xmlns:asvg="http://schemas.microsoft.com/office/drawing/2016/SVG/main" r:embed="rId19"/>
                </a:ext>
              </a:extLst>
            </a:blip>
            <a:stretch>
              <a:fillRect l="0" t="-24495" r="-368184" b="0"/>
            </a:stretch>
          </a:blipFill>
        </p:spPr>
      </p:sp>
      <p:sp>
        <p:nvSpPr>
          <p:cNvPr name="Freeform 33" id="33"/>
          <p:cNvSpPr/>
          <p:nvPr/>
        </p:nvSpPr>
        <p:spPr>
          <a:xfrm flipH="false" flipV="true" rot="0">
            <a:off x="-2863889" y="-1674095"/>
            <a:ext cx="5727778" cy="5405591"/>
          </a:xfrm>
          <a:custGeom>
            <a:avLst/>
            <a:gdLst/>
            <a:ahLst/>
            <a:cxnLst/>
            <a:rect r="r" b="b" t="t" l="l"/>
            <a:pathLst>
              <a:path h="5405591" w="5727778">
                <a:moveTo>
                  <a:pt x="0" y="5405590"/>
                </a:moveTo>
                <a:lnTo>
                  <a:pt x="5727778" y="5405590"/>
                </a:lnTo>
                <a:lnTo>
                  <a:pt x="5727778" y="0"/>
                </a:lnTo>
                <a:lnTo>
                  <a:pt x="0" y="0"/>
                </a:lnTo>
                <a:lnTo>
                  <a:pt x="0" y="540559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34" id="34"/>
          <p:cNvSpPr/>
          <p:nvPr/>
        </p:nvSpPr>
        <p:spPr>
          <a:xfrm flipH="false" flipV="false" rot="0">
            <a:off x="17654615" y="4174142"/>
            <a:ext cx="894622" cy="1938715"/>
          </a:xfrm>
          <a:custGeom>
            <a:avLst/>
            <a:gdLst/>
            <a:ahLst/>
            <a:cxnLst/>
            <a:rect r="r" b="b" t="t" l="l"/>
            <a:pathLst>
              <a:path h="1938715" w="894622">
                <a:moveTo>
                  <a:pt x="0" y="0"/>
                </a:moveTo>
                <a:lnTo>
                  <a:pt x="894622" y="0"/>
                </a:lnTo>
                <a:lnTo>
                  <a:pt x="894622" y="1938716"/>
                </a:lnTo>
                <a:lnTo>
                  <a:pt x="0" y="1938716"/>
                </a:lnTo>
                <a:lnTo>
                  <a:pt x="0" y="0"/>
                </a:lnTo>
                <a:close/>
              </a:path>
            </a:pathLst>
          </a:custGeom>
          <a:blipFill>
            <a:blip r:embed="rId18">
              <a:extLst>
                <a:ext uri="{96DAC541-7B7A-43D3-8B79-37D633B846F1}">
                  <asvg:svgBlip xmlns:asvg="http://schemas.microsoft.com/office/drawing/2016/SVG/main" r:embed="rId19"/>
                </a:ext>
              </a:extLst>
            </a:blip>
            <a:stretch>
              <a:fillRect l="0" t="-24495" r="-368184" b="0"/>
            </a:stretch>
          </a:blipFill>
        </p:spPr>
      </p:sp>
      <p:sp>
        <p:nvSpPr>
          <p:cNvPr name="Freeform 35" id="35"/>
          <p:cNvSpPr/>
          <p:nvPr/>
        </p:nvSpPr>
        <p:spPr>
          <a:xfrm flipH="true" flipV="true" rot="0">
            <a:off x="15513170" y="-1826495"/>
            <a:ext cx="5727778" cy="5405591"/>
          </a:xfrm>
          <a:custGeom>
            <a:avLst/>
            <a:gdLst/>
            <a:ahLst/>
            <a:cxnLst/>
            <a:rect r="r" b="b" t="t" l="l"/>
            <a:pathLst>
              <a:path h="5405591" w="5727778">
                <a:moveTo>
                  <a:pt x="5727778" y="5405590"/>
                </a:moveTo>
                <a:lnTo>
                  <a:pt x="0" y="5405590"/>
                </a:lnTo>
                <a:lnTo>
                  <a:pt x="0" y="0"/>
                </a:lnTo>
                <a:lnTo>
                  <a:pt x="5727778" y="0"/>
                </a:lnTo>
                <a:lnTo>
                  <a:pt x="5727778" y="540559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TextBox 36" id="36"/>
          <p:cNvSpPr txBox="true"/>
          <p:nvPr/>
        </p:nvSpPr>
        <p:spPr>
          <a:xfrm rot="0">
            <a:off x="4814118" y="345976"/>
            <a:ext cx="7621391" cy="923925"/>
          </a:xfrm>
          <a:prstGeom prst="rect">
            <a:avLst/>
          </a:prstGeom>
        </p:spPr>
        <p:txBody>
          <a:bodyPr anchor="t" rtlCol="false" tIns="0" lIns="0" bIns="0" rIns="0">
            <a:spAutoFit/>
          </a:bodyPr>
          <a:lstStyle/>
          <a:p>
            <a:pPr algn="ctr">
              <a:lnSpc>
                <a:spcPts val="7200"/>
              </a:lnSpc>
            </a:pPr>
            <a:r>
              <a:rPr lang="en-US" sz="6000" b="true">
                <a:solidFill>
                  <a:srgbClr val="123586"/>
                </a:solidFill>
                <a:latin typeface="Eastman Grotesque Bold"/>
                <a:ea typeface="Eastman Grotesque Bold"/>
                <a:cs typeface="Eastman Grotesque Bold"/>
                <a:sym typeface="Eastman Grotesque Bold"/>
              </a:rPr>
              <a:t>PLAN</a:t>
            </a:r>
          </a:p>
        </p:txBody>
      </p:sp>
      <p:grpSp>
        <p:nvGrpSpPr>
          <p:cNvPr name="Group 37" id="37"/>
          <p:cNvGrpSpPr/>
          <p:nvPr/>
        </p:nvGrpSpPr>
        <p:grpSpPr>
          <a:xfrm rot="0">
            <a:off x="11312469" y="1783640"/>
            <a:ext cx="2382300" cy="5002724"/>
            <a:chOff x="0" y="0"/>
            <a:chExt cx="3176400" cy="6670298"/>
          </a:xfrm>
        </p:grpSpPr>
        <p:sp>
          <p:nvSpPr>
            <p:cNvPr name="Freeform 38" id="38"/>
            <p:cNvSpPr/>
            <p:nvPr/>
          </p:nvSpPr>
          <p:spPr>
            <a:xfrm flipH="true" flipV="true" rot="-5400000">
              <a:off x="776878" y="4419556"/>
              <a:ext cx="1473864" cy="3027620"/>
            </a:xfrm>
            <a:custGeom>
              <a:avLst/>
              <a:gdLst/>
              <a:ahLst/>
              <a:cxnLst/>
              <a:rect r="r" b="b" t="t" l="l"/>
              <a:pathLst>
                <a:path h="3027620" w="1473864">
                  <a:moveTo>
                    <a:pt x="1473864" y="3027621"/>
                  </a:moveTo>
                  <a:lnTo>
                    <a:pt x="0" y="3027621"/>
                  </a:lnTo>
                  <a:lnTo>
                    <a:pt x="0" y="0"/>
                  </a:lnTo>
                  <a:lnTo>
                    <a:pt x="1473864" y="0"/>
                  </a:lnTo>
                  <a:lnTo>
                    <a:pt x="1473864" y="3027621"/>
                  </a:lnTo>
                  <a:close/>
                </a:path>
              </a:pathLst>
            </a:custGeom>
            <a:blipFill>
              <a:blip r:embed="rId12">
                <a:extLst>
                  <a:ext uri="{96DAC541-7B7A-43D3-8B79-37D633B846F1}">
                    <asvg:svgBlip xmlns:asvg="http://schemas.microsoft.com/office/drawing/2016/SVG/main" r:embed="rId13"/>
                  </a:ext>
                </a:extLst>
              </a:blip>
              <a:stretch>
                <a:fillRect l="-105420" t="0" r="0" b="0"/>
              </a:stretch>
            </a:blipFill>
            <a:ln cap="sq">
              <a:noFill/>
              <a:prstDash val="solid"/>
              <a:miter/>
            </a:ln>
          </p:spPr>
        </p:sp>
        <p:sp>
          <p:nvSpPr>
            <p:cNvPr name="Freeform 39" id="39"/>
            <p:cNvSpPr/>
            <p:nvPr/>
          </p:nvSpPr>
          <p:spPr>
            <a:xfrm flipH="false" flipV="false" rot="-5400000">
              <a:off x="177605" y="3860229"/>
              <a:ext cx="2672411" cy="2672411"/>
            </a:xfrm>
            <a:custGeom>
              <a:avLst/>
              <a:gdLst/>
              <a:ahLst/>
              <a:cxnLst/>
              <a:rect r="r" b="b" t="t" l="l"/>
              <a:pathLst>
                <a:path h="2672411" w="2672411">
                  <a:moveTo>
                    <a:pt x="0" y="0"/>
                  </a:moveTo>
                  <a:lnTo>
                    <a:pt x="2672411" y="0"/>
                  </a:lnTo>
                  <a:lnTo>
                    <a:pt x="2672411" y="2672411"/>
                  </a:lnTo>
                  <a:lnTo>
                    <a:pt x="0" y="2672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0" id="40"/>
            <p:cNvSpPr/>
            <p:nvPr/>
          </p:nvSpPr>
          <p:spPr>
            <a:xfrm flipH="true" flipV="true">
              <a:off x="1469286" y="3180980"/>
              <a:ext cx="4670" cy="678975"/>
            </a:xfrm>
            <a:prstGeom prst="line">
              <a:avLst/>
            </a:prstGeom>
            <a:ln cap="rnd" w="50800">
              <a:solidFill>
                <a:srgbClr val="002CB2"/>
              </a:solidFill>
              <a:prstDash val="sysDot"/>
              <a:headEnd type="none" len="sm" w="sm"/>
              <a:tailEnd type="oval" len="lg" w="lg"/>
            </a:ln>
          </p:spPr>
        </p:sp>
        <p:sp>
          <p:nvSpPr>
            <p:cNvPr name="Freeform 41" id="41"/>
            <p:cNvSpPr/>
            <p:nvPr/>
          </p:nvSpPr>
          <p:spPr>
            <a:xfrm flipH="false" flipV="false" rot="0">
              <a:off x="959980" y="4541236"/>
              <a:ext cx="1107661" cy="1410217"/>
            </a:xfrm>
            <a:custGeom>
              <a:avLst/>
              <a:gdLst/>
              <a:ahLst/>
              <a:cxnLst/>
              <a:rect r="r" b="b" t="t" l="l"/>
              <a:pathLst>
                <a:path h="1410217" w="1107661">
                  <a:moveTo>
                    <a:pt x="0" y="0"/>
                  </a:moveTo>
                  <a:lnTo>
                    <a:pt x="1107661" y="0"/>
                  </a:lnTo>
                  <a:lnTo>
                    <a:pt x="1107661" y="1410216"/>
                  </a:lnTo>
                  <a:lnTo>
                    <a:pt x="0" y="141021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42" id="42"/>
            <p:cNvSpPr/>
            <p:nvPr/>
          </p:nvSpPr>
          <p:spPr>
            <a:xfrm flipH="false" flipV="false" rot="-10800000">
              <a:off x="61334" y="0"/>
              <a:ext cx="3115067" cy="1451935"/>
            </a:xfrm>
            <a:custGeom>
              <a:avLst/>
              <a:gdLst/>
              <a:ahLst/>
              <a:cxnLst/>
              <a:rect r="r" b="b" t="t" l="l"/>
              <a:pathLst>
                <a:path h="1451935" w="3115067">
                  <a:moveTo>
                    <a:pt x="0" y="0"/>
                  </a:moveTo>
                  <a:lnTo>
                    <a:pt x="3115066" y="0"/>
                  </a:lnTo>
                  <a:lnTo>
                    <a:pt x="3115066" y="1451935"/>
                  </a:lnTo>
                  <a:lnTo>
                    <a:pt x="0" y="1451935"/>
                  </a:lnTo>
                  <a:lnTo>
                    <a:pt x="0" y="0"/>
                  </a:lnTo>
                  <a:close/>
                </a:path>
              </a:pathLst>
            </a:custGeom>
            <a:blipFill>
              <a:blip r:embed="rId16">
                <a:extLst>
                  <a:ext uri="{96DAC541-7B7A-43D3-8B79-37D633B846F1}">
                    <asvg:svgBlip xmlns:asvg="http://schemas.microsoft.com/office/drawing/2016/SVG/main" r:embed="rId17"/>
                  </a:ext>
                </a:extLst>
              </a:blip>
              <a:stretch>
                <a:fillRect l="0" t="-114545" r="0" b="0"/>
              </a:stretch>
            </a:blipFill>
            <a:ln cap="sq">
              <a:noFill/>
              <a:prstDash val="solid"/>
              <a:miter/>
            </a:ln>
          </p:spPr>
        </p:sp>
        <p:sp>
          <p:nvSpPr>
            <p:cNvPr name="TextBox 43" id="43"/>
            <p:cNvSpPr txBox="true"/>
            <p:nvPr/>
          </p:nvSpPr>
          <p:spPr>
            <a:xfrm rot="0">
              <a:off x="894684" y="517594"/>
              <a:ext cx="1360579" cy="777855"/>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8F8F8"/>
                  </a:solidFill>
                  <a:latin typeface="Open Sauce Bold"/>
                  <a:ea typeface="Open Sauce Bold"/>
                  <a:cs typeface="Open Sauce Bold"/>
                  <a:sym typeface="Open Sauce Bold"/>
                </a:rPr>
                <a:t>05</a:t>
              </a:r>
            </a:p>
          </p:txBody>
        </p:sp>
        <p:sp>
          <p:nvSpPr>
            <p:cNvPr name="TextBox 44" id="44"/>
            <p:cNvSpPr txBox="true"/>
            <p:nvPr/>
          </p:nvSpPr>
          <p:spPr>
            <a:xfrm rot="0">
              <a:off x="123673" y="2043743"/>
              <a:ext cx="2990389" cy="540540"/>
            </a:xfrm>
            <a:prstGeom prst="rect">
              <a:avLst/>
            </a:prstGeom>
          </p:spPr>
          <p:txBody>
            <a:bodyPr anchor="t" rtlCol="false" tIns="0" lIns="0" bIns="0" rIns="0">
              <a:spAutoFit/>
            </a:bodyPr>
            <a:lstStyle/>
            <a:p>
              <a:pPr algn="ctr">
                <a:lnSpc>
                  <a:spcPts val="3378"/>
                </a:lnSpc>
              </a:pPr>
              <a:r>
                <a:rPr lang="en-US" sz="2639" b="true">
                  <a:solidFill>
                    <a:srgbClr val="343432"/>
                  </a:solidFill>
                  <a:latin typeface="Open Sauce Bold"/>
                  <a:ea typeface="Open Sauce Bold"/>
                  <a:cs typeface="Open Sauce Bold"/>
                  <a:sym typeface="Open Sauce Bold"/>
                </a:rPr>
                <a:t>Release 2</a:t>
              </a:r>
            </a:p>
          </p:txBody>
        </p:sp>
      </p:grpSp>
      <p:grpSp>
        <p:nvGrpSpPr>
          <p:cNvPr name="Group 45" id="45"/>
          <p:cNvGrpSpPr/>
          <p:nvPr/>
        </p:nvGrpSpPr>
        <p:grpSpPr>
          <a:xfrm rot="0">
            <a:off x="13413858" y="4629480"/>
            <a:ext cx="2751549" cy="4827778"/>
            <a:chOff x="0" y="0"/>
            <a:chExt cx="3668732" cy="6437037"/>
          </a:xfrm>
        </p:grpSpPr>
        <p:sp>
          <p:nvSpPr>
            <p:cNvPr name="TextBox 46" id="46"/>
            <p:cNvSpPr txBox="true"/>
            <p:nvPr/>
          </p:nvSpPr>
          <p:spPr>
            <a:xfrm rot="0">
              <a:off x="0" y="3649697"/>
              <a:ext cx="3668732" cy="1107313"/>
            </a:xfrm>
            <a:prstGeom prst="rect">
              <a:avLst/>
            </a:prstGeom>
          </p:spPr>
          <p:txBody>
            <a:bodyPr anchor="t" rtlCol="false" tIns="0" lIns="0" bIns="0" rIns="0">
              <a:spAutoFit/>
            </a:bodyPr>
            <a:lstStyle/>
            <a:p>
              <a:pPr algn="ctr" marL="0" indent="0" lvl="0">
                <a:lnSpc>
                  <a:spcPts val="3378"/>
                </a:lnSpc>
                <a:spcBef>
                  <a:spcPct val="0"/>
                </a:spcBef>
              </a:pPr>
              <a:r>
                <a:rPr lang="en-US" b="true" sz="2639">
                  <a:solidFill>
                    <a:srgbClr val="343432"/>
                  </a:solidFill>
                  <a:latin typeface="Open Sauce Bold"/>
                  <a:ea typeface="Open Sauce Bold"/>
                  <a:cs typeface="Open Sauce Bold"/>
                  <a:sym typeface="Open Sauce Bold"/>
                </a:rPr>
                <a:t>Conclusion et perspectives</a:t>
              </a:r>
            </a:p>
          </p:txBody>
        </p:sp>
        <p:sp>
          <p:nvSpPr>
            <p:cNvPr name="Freeform 47" id="47"/>
            <p:cNvSpPr/>
            <p:nvPr/>
          </p:nvSpPr>
          <p:spPr>
            <a:xfrm flipH="false" flipV="false" rot="-5400000">
              <a:off x="979890" y="-776878"/>
              <a:ext cx="1473864" cy="3027620"/>
            </a:xfrm>
            <a:custGeom>
              <a:avLst/>
              <a:gdLst/>
              <a:ahLst/>
              <a:cxnLst/>
              <a:rect r="r" b="b" t="t" l="l"/>
              <a:pathLst>
                <a:path h="3027620" w="1473864">
                  <a:moveTo>
                    <a:pt x="0" y="0"/>
                  </a:moveTo>
                  <a:lnTo>
                    <a:pt x="1473864" y="0"/>
                  </a:lnTo>
                  <a:lnTo>
                    <a:pt x="1473864" y="3027620"/>
                  </a:lnTo>
                  <a:lnTo>
                    <a:pt x="0" y="3027620"/>
                  </a:lnTo>
                  <a:lnTo>
                    <a:pt x="0" y="0"/>
                  </a:lnTo>
                  <a:close/>
                </a:path>
              </a:pathLst>
            </a:custGeom>
            <a:blipFill>
              <a:blip r:embed="rId2">
                <a:extLst>
                  <a:ext uri="{96DAC541-7B7A-43D3-8B79-37D633B846F1}">
                    <asvg:svgBlip xmlns:asvg="http://schemas.microsoft.com/office/drawing/2016/SVG/main" r:embed="rId3"/>
                  </a:ext>
                </a:extLst>
              </a:blip>
              <a:stretch>
                <a:fillRect l="-105420" t="0" r="0" b="0"/>
              </a:stretch>
            </a:blipFill>
            <a:ln cap="sq">
              <a:noFill/>
              <a:prstDash val="solid"/>
              <a:miter/>
            </a:ln>
          </p:spPr>
        </p:sp>
        <p:sp>
          <p:nvSpPr>
            <p:cNvPr name="Freeform 48" id="48"/>
            <p:cNvSpPr/>
            <p:nvPr/>
          </p:nvSpPr>
          <p:spPr>
            <a:xfrm flipH="false" flipV="false" rot="-5400000">
              <a:off x="339172" y="137658"/>
              <a:ext cx="2672411" cy="2672411"/>
            </a:xfrm>
            <a:custGeom>
              <a:avLst/>
              <a:gdLst/>
              <a:ahLst/>
              <a:cxnLst/>
              <a:rect r="r" b="b" t="t" l="l"/>
              <a:pathLst>
                <a:path h="2672411" w="2672411">
                  <a:moveTo>
                    <a:pt x="0" y="0"/>
                  </a:moveTo>
                  <a:lnTo>
                    <a:pt x="2672411" y="0"/>
                  </a:lnTo>
                  <a:lnTo>
                    <a:pt x="2672411" y="2672411"/>
                  </a:lnTo>
                  <a:lnTo>
                    <a:pt x="0" y="2672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49" id="49"/>
            <p:cNvSpPr/>
            <p:nvPr/>
          </p:nvSpPr>
          <p:spPr>
            <a:xfrm>
              <a:off x="1716822" y="2810069"/>
              <a:ext cx="0" cy="678991"/>
            </a:xfrm>
            <a:prstGeom prst="line">
              <a:avLst/>
            </a:prstGeom>
            <a:ln cap="rnd" w="50800">
              <a:solidFill>
                <a:srgbClr val="295AEB"/>
              </a:solidFill>
              <a:prstDash val="sysDot"/>
              <a:headEnd type="none" len="sm" w="sm"/>
              <a:tailEnd type="oval" len="lg" w="lg"/>
            </a:ln>
          </p:spPr>
        </p:sp>
        <p:sp>
          <p:nvSpPr>
            <p:cNvPr name="Freeform 50" id="50"/>
            <p:cNvSpPr/>
            <p:nvPr/>
          </p:nvSpPr>
          <p:spPr>
            <a:xfrm flipH="false" flipV="false" rot="0">
              <a:off x="1253383" y="736932"/>
              <a:ext cx="1161966" cy="1179116"/>
            </a:xfrm>
            <a:custGeom>
              <a:avLst/>
              <a:gdLst/>
              <a:ahLst/>
              <a:cxnLst/>
              <a:rect r="r" b="b" t="t" l="l"/>
              <a:pathLst>
                <a:path h="1179116" w="1161966">
                  <a:moveTo>
                    <a:pt x="0" y="0"/>
                  </a:moveTo>
                  <a:lnTo>
                    <a:pt x="1161966" y="0"/>
                  </a:lnTo>
                  <a:lnTo>
                    <a:pt x="1161966" y="1179116"/>
                  </a:lnTo>
                  <a:lnTo>
                    <a:pt x="0" y="11791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1" id="51"/>
            <p:cNvSpPr/>
            <p:nvPr/>
          </p:nvSpPr>
          <p:spPr>
            <a:xfrm flipH="false" flipV="false" rot="0">
              <a:off x="248148" y="4985102"/>
              <a:ext cx="3115067" cy="1451935"/>
            </a:xfrm>
            <a:custGeom>
              <a:avLst/>
              <a:gdLst/>
              <a:ahLst/>
              <a:cxnLst/>
              <a:rect r="r" b="b" t="t" l="l"/>
              <a:pathLst>
                <a:path h="1451935" w="3115067">
                  <a:moveTo>
                    <a:pt x="0" y="0"/>
                  </a:moveTo>
                  <a:lnTo>
                    <a:pt x="3115067" y="0"/>
                  </a:lnTo>
                  <a:lnTo>
                    <a:pt x="3115067" y="1451935"/>
                  </a:lnTo>
                  <a:lnTo>
                    <a:pt x="0" y="1451935"/>
                  </a:lnTo>
                  <a:lnTo>
                    <a:pt x="0" y="0"/>
                  </a:lnTo>
                  <a:close/>
                </a:path>
              </a:pathLst>
            </a:custGeom>
            <a:blipFill>
              <a:blip r:embed="rId8">
                <a:extLst>
                  <a:ext uri="{96DAC541-7B7A-43D3-8B79-37D633B846F1}">
                    <asvg:svgBlip xmlns:asvg="http://schemas.microsoft.com/office/drawing/2016/SVG/main" r:embed="rId9"/>
                  </a:ext>
                </a:extLst>
              </a:blip>
              <a:stretch>
                <a:fillRect l="0" t="-114545" r="0" b="0"/>
              </a:stretch>
            </a:blipFill>
            <a:ln cap="sq">
              <a:noFill/>
              <a:prstDash val="solid"/>
              <a:miter/>
            </a:ln>
          </p:spPr>
        </p:sp>
        <p:sp>
          <p:nvSpPr>
            <p:cNvPr name="TextBox 52" id="52"/>
            <p:cNvSpPr txBox="true"/>
            <p:nvPr/>
          </p:nvSpPr>
          <p:spPr>
            <a:xfrm rot="0">
              <a:off x="1092900" y="4947002"/>
              <a:ext cx="1360579" cy="777855"/>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8F8F8"/>
                  </a:solidFill>
                  <a:latin typeface="Open Sauce Bold"/>
                  <a:ea typeface="Open Sauce Bold"/>
                  <a:cs typeface="Open Sauce Bold"/>
                  <a:sym typeface="Open Sauce Bold"/>
                </a:rPr>
                <a:t>06</a:t>
              </a:r>
            </a:p>
          </p:txBody>
        </p:sp>
      </p:grpSp>
      <p:grpSp>
        <p:nvGrpSpPr>
          <p:cNvPr name="Group 53" id="53"/>
          <p:cNvGrpSpPr/>
          <p:nvPr/>
        </p:nvGrpSpPr>
        <p:grpSpPr>
          <a:xfrm rot="0">
            <a:off x="5735111" y="1765918"/>
            <a:ext cx="4855995" cy="5020542"/>
            <a:chOff x="0" y="0"/>
            <a:chExt cx="6474660" cy="6694056"/>
          </a:xfrm>
        </p:grpSpPr>
        <p:sp>
          <p:nvSpPr>
            <p:cNvPr name="Freeform 54" id="54"/>
            <p:cNvSpPr/>
            <p:nvPr/>
          </p:nvSpPr>
          <p:spPr>
            <a:xfrm flipH="true" flipV="true" rot="-5400000">
              <a:off x="2241247" y="4443314"/>
              <a:ext cx="1473864" cy="3027620"/>
            </a:xfrm>
            <a:custGeom>
              <a:avLst/>
              <a:gdLst/>
              <a:ahLst/>
              <a:cxnLst/>
              <a:rect r="r" b="b" t="t" l="l"/>
              <a:pathLst>
                <a:path h="3027620" w="1473864">
                  <a:moveTo>
                    <a:pt x="1473864" y="3027620"/>
                  </a:moveTo>
                  <a:lnTo>
                    <a:pt x="0" y="3027620"/>
                  </a:lnTo>
                  <a:lnTo>
                    <a:pt x="0" y="0"/>
                  </a:lnTo>
                  <a:lnTo>
                    <a:pt x="1473864" y="0"/>
                  </a:lnTo>
                  <a:lnTo>
                    <a:pt x="1473864" y="3027620"/>
                  </a:lnTo>
                  <a:close/>
                </a:path>
              </a:pathLst>
            </a:custGeom>
            <a:blipFill>
              <a:blip r:embed="rId12">
                <a:extLst>
                  <a:ext uri="{96DAC541-7B7A-43D3-8B79-37D633B846F1}">
                    <asvg:svgBlip xmlns:asvg="http://schemas.microsoft.com/office/drawing/2016/SVG/main" r:embed="rId13"/>
                  </a:ext>
                </a:extLst>
              </a:blip>
              <a:stretch>
                <a:fillRect l="-105420" t="0" r="0" b="0"/>
              </a:stretch>
            </a:blipFill>
            <a:ln cap="sq">
              <a:noFill/>
              <a:prstDash val="solid"/>
              <a:miter/>
            </a:ln>
          </p:spPr>
        </p:sp>
        <p:sp>
          <p:nvSpPr>
            <p:cNvPr name="Freeform 55" id="55"/>
            <p:cNvSpPr/>
            <p:nvPr/>
          </p:nvSpPr>
          <p:spPr>
            <a:xfrm flipH="false" flipV="false" rot="-5400000">
              <a:off x="1641973" y="3883986"/>
              <a:ext cx="2672411" cy="2672411"/>
            </a:xfrm>
            <a:custGeom>
              <a:avLst/>
              <a:gdLst/>
              <a:ahLst/>
              <a:cxnLst/>
              <a:rect r="r" b="b" t="t" l="l"/>
              <a:pathLst>
                <a:path h="2672411" w="2672411">
                  <a:moveTo>
                    <a:pt x="0" y="0"/>
                  </a:moveTo>
                  <a:lnTo>
                    <a:pt x="2672411" y="0"/>
                  </a:lnTo>
                  <a:lnTo>
                    <a:pt x="2672411" y="2672411"/>
                  </a:lnTo>
                  <a:lnTo>
                    <a:pt x="0" y="26724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56" id="56"/>
            <p:cNvSpPr/>
            <p:nvPr/>
          </p:nvSpPr>
          <p:spPr>
            <a:xfrm flipH="true" flipV="true">
              <a:off x="2933654" y="3204737"/>
              <a:ext cx="4670" cy="678975"/>
            </a:xfrm>
            <a:prstGeom prst="line">
              <a:avLst/>
            </a:prstGeom>
            <a:ln cap="rnd" w="50800">
              <a:solidFill>
                <a:srgbClr val="002CB2"/>
              </a:solidFill>
              <a:prstDash val="sysDot"/>
              <a:headEnd type="none" len="sm" w="sm"/>
              <a:tailEnd type="oval" len="lg" w="lg"/>
            </a:ln>
          </p:spPr>
        </p:sp>
        <p:sp>
          <p:nvSpPr>
            <p:cNvPr name="Freeform 57" id="57"/>
            <p:cNvSpPr/>
            <p:nvPr/>
          </p:nvSpPr>
          <p:spPr>
            <a:xfrm flipH="false" flipV="false" rot="0">
              <a:off x="2327552" y="4658032"/>
              <a:ext cx="1221544" cy="1221544"/>
            </a:xfrm>
            <a:custGeom>
              <a:avLst/>
              <a:gdLst/>
              <a:ahLst/>
              <a:cxnLst/>
              <a:rect r="r" b="b" t="t" l="l"/>
              <a:pathLst>
                <a:path h="1221544" w="1221544">
                  <a:moveTo>
                    <a:pt x="0" y="0"/>
                  </a:moveTo>
                  <a:lnTo>
                    <a:pt x="1221544" y="0"/>
                  </a:lnTo>
                  <a:lnTo>
                    <a:pt x="1221544" y="1221544"/>
                  </a:lnTo>
                  <a:lnTo>
                    <a:pt x="0" y="122154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58" id="58"/>
            <p:cNvSpPr/>
            <p:nvPr/>
          </p:nvSpPr>
          <p:spPr>
            <a:xfrm flipH="false" flipV="false" rot="-10800000">
              <a:off x="1555057" y="0"/>
              <a:ext cx="3115067" cy="1451935"/>
            </a:xfrm>
            <a:custGeom>
              <a:avLst/>
              <a:gdLst/>
              <a:ahLst/>
              <a:cxnLst/>
              <a:rect r="r" b="b" t="t" l="l"/>
              <a:pathLst>
                <a:path h="1451935" w="3115067">
                  <a:moveTo>
                    <a:pt x="0" y="0"/>
                  </a:moveTo>
                  <a:lnTo>
                    <a:pt x="3115066" y="0"/>
                  </a:lnTo>
                  <a:lnTo>
                    <a:pt x="3115066" y="1451935"/>
                  </a:lnTo>
                  <a:lnTo>
                    <a:pt x="0" y="1451935"/>
                  </a:lnTo>
                  <a:lnTo>
                    <a:pt x="0" y="0"/>
                  </a:lnTo>
                  <a:close/>
                </a:path>
              </a:pathLst>
            </a:custGeom>
            <a:blipFill>
              <a:blip r:embed="rId16">
                <a:extLst>
                  <a:ext uri="{96DAC541-7B7A-43D3-8B79-37D633B846F1}">
                    <asvg:svgBlip xmlns:asvg="http://schemas.microsoft.com/office/drawing/2016/SVG/main" r:embed="rId17"/>
                  </a:ext>
                </a:extLst>
              </a:blip>
              <a:stretch>
                <a:fillRect l="0" t="-114545" r="0" b="0"/>
              </a:stretch>
            </a:blipFill>
            <a:ln cap="sq">
              <a:noFill/>
              <a:prstDash val="solid"/>
              <a:miter/>
            </a:ln>
          </p:spPr>
        </p:sp>
        <p:sp>
          <p:nvSpPr>
            <p:cNvPr name="TextBox 59" id="59"/>
            <p:cNvSpPr txBox="true"/>
            <p:nvPr/>
          </p:nvSpPr>
          <p:spPr>
            <a:xfrm rot="0">
              <a:off x="2388407" y="517594"/>
              <a:ext cx="1360579" cy="777855"/>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8F8F8"/>
                  </a:solidFill>
                  <a:latin typeface="Open Sauce Bold"/>
                  <a:ea typeface="Open Sauce Bold"/>
                  <a:cs typeface="Open Sauce Bold"/>
                  <a:sym typeface="Open Sauce Bold"/>
                </a:rPr>
                <a:t>03</a:t>
              </a:r>
            </a:p>
          </p:txBody>
        </p:sp>
        <p:sp>
          <p:nvSpPr>
            <p:cNvPr name="TextBox 60" id="60"/>
            <p:cNvSpPr txBox="true"/>
            <p:nvPr/>
          </p:nvSpPr>
          <p:spPr>
            <a:xfrm rot="0">
              <a:off x="0" y="1783986"/>
              <a:ext cx="6474660" cy="1107313"/>
            </a:xfrm>
            <a:prstGeom prst="rect">
              <a:avLst/>
            </a:prstGeom>
          </p:spPr>
          <p:txBody>
            <a:bodyPr anchor="t" rtlCol="false" tIns="0" lIns="0" bIns="0" rIns="0">
              <a:spAutoFit/>
            </a:bodyPr>
            <a:lstStyle/>
            <a:p>
              <a:pPr algn="ctr" marL="0" indent="0" lvl="0">
                <a:lnSpc>
                  <a:spcPts val="3378"/>
                </a:lnSpc>
                <a:spcBef>
                  <a:spcPct val="0"/>
                </a:spcBef>
              </a:pPr>
              <a:r>
                <a:rPr lang="en-US" b="true" sz="2639">
                  <a:solidFill>
                    <a:srgbClr val="343432"/>
                  </a:solidFill>
                  <a:latin typeface="Open Sauce Bold"/>
                  <a:ea typeface="Open Sauce Bold"/>
                  <a:cs typeface="Open Sauce Bold"/>
                  <a:sym typeface="Open Sauce Bold"/>
                </a:rPr>
                <a:t> E</a:t>
              </a:r>
              <a:r>
                <a:rPr lang="en-US" b="true" sz="2639">
                  <a:solidFill>
                    <a:srgbClr val="343432"/>
                  </a:solidFill>
                  <a:latin typeface="Open Sauce Bold"/>
                  <a:ea typeface="Open Sauce Bold"/>
                  <a:cs typeface="Open Sauce Bold"/>
                  <a:sym typeface="Open Sauce Bold"/>
                </a:rPr>
                <a:t>nvironnement et Architecture</a:t>
              </a:r>
            </a:p>
          </p:txBody>
        </p:sp>
      </p:grpSp>
      <p:sp>
        <p:nvSpPr>
          <p:cNvPr name="TextBox 61" id="61"/>
          <p:cNvSpPr txBox="true"/>
          <p:nvPr/>
        </p:nvSpPr>
        <p:spPr>
          <a:xfrm rot="0">
            <a:off x="17081491" y="8942792"/>
            <a:ext cx="1020435" cy="592916"/>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02</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7777" y="5954242"/>
            <a:ext cx="5028199" cy="50281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4" id="4"/>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5" id="5"/>
          <p:cNvSpPr/>
          <p:nvPr/>
        </p:nvSpPr>
        <p:spPr>
          <a:xfrm flipH="false" flipV="false" rot="0">
            <a:off x="11778305" y="0"/>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6" id="6"/>
          <p:cNvSpPr/>
          <p:nvPr/>
        </p:nvSpPr>
        <p:spPr>
          <a:xfrm flipH="false" flipV="false" rot="0">
            <a:off x="-253622" y="842071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TextBox 7" id="7"/>
          <p:cNvSpPr txBox="true"/>
          <p:nvPr/>
        </p:nvSpPr>
        <p:spPr>
          <a:xfrm rot="0">
            <a:off x="1125869" y="2781300"/>
            <a:ext cx="11644124" cy="2444115"/>
          </a:xfrm>
          <a:prstGeom prst="rect">
            <a:avLst/>
          </a:prstGeom>
        </p:spPr>
        <p:txBody>
          <a:bodyPr anchor="t" rtlCol="false" tIns="0" lIns="0" bIns="0" rIns="0">
            <a:spAutoFit/>
          </a:bodyPr>
          <a:lstStyle/>
          <a:p>
            <a:pPr algn="l">
              <a:lnSpc>
                <a:spcPts val="9600"/>
              </a:lnSpc>
            </a:pPr>
            <a:r>
              <a:rPr lang="en-US" sz="8000" b="true">
                <a:solidFill>
                  <a:srgbClr val="123586"/>
                </a:solidFill>
                <a:latin typeface="Eastman Grotesque Bold"/>
                <a:ea typeface="Eastman Grotesque Bold"/>
                <a:cs typeface="Eastman Grotesque Bold"/>
                <a:sym typeface="Eastman Grotesque Bold"/>
              </a:rPr>
              <a:t>RELEASE 1 :</a:t>
            </a:r>
          </a:p>
          <a:p>
            <a:pPr algn="l">
              <a:lnSpc>
                <a:spcPts val="4799"/>
              </a:lnSpc>
            </a:pPr>
            <a:r>
              <a:rPr lang="en-US" sz="3999" b="true">
                <a:solidFill>
                  <a:srgbClr val="123586"/>
                </a:solidFill>
                <a:latin typeface="Eastman Grotesque Bold"/>
                <a:ea typeface="Eastman Grotesque Bold"/>
                <a:cs typeface="Eastman Grotesque Bold"/>
                <a:sym typeface="Eastman Grotesque Bold"/>
              </a:rPr>
              <a:t>Automatisation des tests de sécurité et amélioration des fonctionnalités de base</a:t>
            </a:r>
          </a:p>
        </p:txBody>
      </p:sp>
      <p:grpSp>
        <p:nvGrpSpPr>
          <p:cNvPr name="Group 8" id="8"/>
          <p:cNvGrpSpPr/>
          <p:nvPr/>
        </p:nvGrpSpPr>
        <p:grpSpPr>
          <a:xfrm rot="0">
            <a:off x="14997656" y="-1990549"/>
            <a:ext cx="4305442" cy="430544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10" id="10"/>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1" id="11"/>
          <p:cNvGrpSpPr/>
          <p:nvPr/>
        </p:nvGrpSpPr>
        <p:grpSpPr>
          <a:xfrm rot="0">
            <a:off x="13949203" y="-3037664"/>
            <a:ext cx="4305442" cy="43054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3" id="13"/>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14" id="14"/>
          <p:cNvSpPr/>
          <p:nvPr/>
        </p:nvSpPr>
        <p:spPr>
          <a:xfrm flipH="true" flipV="false" rot="0">
            <a:off x="11233217" y="-830681"/>
            <a:ext cx="12343670" cy="12452630"/>
          </a:xfrm>
          <a:custGeom>
            <a:avLst/>
            <a:gdLst/>
            <a:ahLst/>
            <a:cxnLst/>
            <a:rect r="r" b="b" t="t" l="l"/>
            <a:pathLst>
              <a:path h="12452630" w="12343670">
                <a:moveTo>
                  <a:pt x="12343670" y="0"/>
                </a:moveTo>
                <a:lnTo>
                  <a:pt x="0" y="0"/>
                </a:lnTo>
                <a:lnTo>
                  <a:pt x="0" y="12452630"/>
                </a:lnTo>
                <a:lnTo>
                  <a:pt x="12343670" y="12452630"/>
                </a:lnTo>
                <a:lnTo>
                  <a:pt x="1234367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5" id="15"/>
          <p:cNvGrpSpPr/>
          <p:nvPr/>
        </p:nvGrpSpPr>
        <p:grpSpPr>
          <a:xfrm rot="0">
            <a:off x="12252987" y="723111"/>
            <a:ext cx="4672523" cy="46725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7" id="17"/>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8" id="18"/>
          <p:cNvGrpSpPr/>
          <p:nvPr/>
        </p:nvGrpSpPr>
        <p:grpSpPr>
          <a:xfrm rot="0">
            <a:off x="12769993" y="1336599"/>
            <a:ext cx="3574289" cy="3445547"/>
            <a:chOff x="0" y="0"/>
            <a:chExt cx="435945" cy="420242"/>
          </a:xfrm>
        </p:grpSpPr>
        <p:sp>
          <p:nvSpPr>
            <p:cNvPr name="Freeform 19" id="19"/>
            <p:cNvSpPr/>
            <p:nvPr/>
          </p:nvSpPr>
          <p:spPr>
            <a:xfrm flipH="false" flipV="false" rot="0">
              <a:off x="0" y="0"/>
              <a:ext cx="435945" cy="420242"/>
            </a:xfrm>
            <a:custGeom>
              <a:avLst/>
              <a:gdLst/>
              <a:ahLst/>
              <a:cxnLst/>
              <a:rect r="r" b="b" t="t" l="l"/>
              <a:pathLst>
                <a:path h="420242" w="435945">
                  <a:moveTo>
                    <a:pt x="217972" y="0"/>
                  </a:moveTo>
                  <a:lnTo>
                    <a:pt x="435945" y="210121"/>
                  </a:lnTo>
                  <a:lnTo>
                    <a:pt x="217972" y="420242"/>
                  </a:lnTo>
                  <a:lnTo>
                    <a:pt x="0" y="210121"/>
                  </a:lnTo>
                  <a:lnTo>
                    <a:pt x="217972" y="0"/>
                  </a:lnTo>
                  <a:close/>
                </a:path>
              </a:pathLst>
            </a:custGeom>
            <a:solidFill>
              <a:srgbClr val="FFFFFF"/>
            </a:solidFill>
          </p:spPr>
        </p:sp>
        <p:sp>
          <p:nvSpPr>
            <p:cNvPr name="TextBox 20" id="20"/>
            <p:cNvSpPr txBox="true"/>
            <p:nvPr/>
          </p:nvSpPr>
          <p:spPr>
            <a:xfrm>
              <a:off x="74928" y="-80171"/>
              <a:ext cx="286089" cy="428184"/>
            </a:xfrm>
            <a:prstGeom prst="rect">
              <a:avLst/>
            </a:prstGeom>
          </p:spPr>
          <p:txBody>
            <a:bodyPr anchor="ctr" rtlCol="false" tIns="50800" lIns="50800" bIns="50800" rIns="50800"/>
            <a:lstStyle/>
            <a:p>
              <a:pPr algn="ctr">
                <a:lnSpc>
                  <a:spcPts val="11200"/>
                </a:lnSpc>
              </a:pPr>
            </a:p>
          </p:txBody>
        </p:sp>
      </p:grpSp>
      <p:sp>
        <p:nvSpPr>
          <p:cNvPr name="TextBox 21" id="21"/>
          <p:cNvSpPr txBox="true"/>
          <p:nvPr/>
        </p:nvSpPr>
        <p:spPr>
          <a:xfrm rot="0">
            <a:off x="13443306" y="2373075"/>
            <a:ext cx="2227663" cy="1228725"/>
          </a:xfrm>
          <a:prstGeom prst="rect">
            <a:avLst/>
          </a:prstGeom>
        </p:spPr>
        <p:txBody>
          <a:bodyPr anchor="t" rtlCol="false" tIns="0" lIns="0" bIns="0" rIns="0">
            <a:spAutoFit/>
          </a:bodyPr>
          <a:lstStyle/>
          <a:p>
            <a:pPr algn="ctr">
              <a:lnSpc>
                <a:spcPts val="9600"/>
              </a:lnSpc>
            </a:pPr>
            <a:r>
              <a:rPr lang="en-US" b="true" sz="8000" spc="-864">
                <a:solidFill>
                  <a:srgbClr val="013174"/>
                </a:solidFill>
                <a:latin typeface="Aileron Bold"/>
                <a:ea typeface="Aileron Bold"/>
                <a:cs typeface="Aileron Bold"/>
                <a:sym typeface="Aileron Bold"/>
              </a:rPr>
              <a:t>04</a:t>
            </a:r>
          </a:p>
        </p:txBody>
      </p:sp>
      <p:sp>
        <p:nvSpPr>
          <p:cNvPr name="TextBox 22" id="22"/>
          <p:cNvSpPr txBox="true"/>
          <p:nvPr/>
        </p:nvSpPr>
        <p:spPr>
          <a:xfrm rot="0">
            <a:off x="2548156" y="5848725"/>
            <a:ext cx="9177932" cy="1130994"/>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1.1 : Initialisation, authentification et gestion des permissions</a:t>
            </a:r>
          </a:p>
        </p:txBody>
      </p:sp>
      <p:sp>
        <p:nvSpPr>
          <p:cNvPr name="Freeform 23" id="23"/>
          <p:cNvSpPr/>
          <p:nvPr/>
        </p:nvSpPr>
        <p:spPr>
          <a:xfrm flipH="false" flipV="false" rot="0">
            <a:off x="1682940" y="5924550"/>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682940" y="7618838"/>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2600373" y="7568163"/>
            <a:ext cx="9177932"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1.2 : Tests de sécurité et notifications</a:t>
            </a:r>
          </a:p>
        </p:txBody>
      </p:sp>
      <p:sp>
        <p:nvSpPr>
          <p:cNvPr name="TextBox 26" id="26"/>
          <p:cNvSpPr txBox="true"/>
          <p:nvPr/>
        </p:nvSpPr>
        <p:spPr>
          <a:xfrm rot="0">
            <a:off x="16894835" y="9351862"/>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FFFFF"/>
                </a:solidFill>
                <a:latin typeface="Open Sauce Bold"/>
                <a:ea typeface="Open Sauce Bold"/>
                <a:cs typeface="Open Sauce Bold"/>
                <a:sym typeface="Open Sauce Bold"/>
              </a:rPr>
              <a:t>20</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0892" y="1438867"/>
            <a:ext cx="16558408" cy="8210175"/>
          </a:xfrm>
          <a:custGeom>
            <a:avLst/>
            <a:gdLst/>
            <a:ahLst/>
            <a:cxnLst/>
            <a:rect r="r" b="b" t="t" l="l"/>
            <a:pathLst>
              <a:path h="8210175" w="16558408">
                <a:moveTo>
                  <a:pt x="0" y="0"/>
                </a:moveTo>
                <a:lnTo>
                  <a:pt x="16558408" y="0"/>
                </a:lnTo>
                <a:lnTo>
                  <a:pt x="16558408" y="8210174"/>
                </a:lnTo>
                <a:lnTo>
                  <a:pt x="0" y="8210174"/>
                </a:lnTo>
                <a:lnTo>
                  <a:pt x="0" y="0"/>
                </a:lnTo>
                <a:close/>
              </a:path>
            </a:pathLst>
          </a:custGeom>
          <a:blipFill>
            <a:blip r:embed="rId2"/>
            <a:stretch>
              <a:fillRect l="0" t="-529" r="-389" b="-7421"/>
            </a:stretch>
          </a:blipFill>
        </p:spPr>
      </p:sp>
      <p:sp>
        <p:nvSpPr>
          <p:cNvPr name="TextBox 3" id="3"/>
          <p:cNvSpPr txBox="true"/>
          <p:nvPr/>
        </p:nvSpPr>
        <p:spPr>
          <a:xfrm rot="0">
            <a:off x="1675139" y="424121"/>
            <a:ext cx="15404530" cy="604579"/>
          </a:xfrm>
          <a:prstGeom prst="rect">
            <a:avLst/>
          </a:prstGeom>
        </p:spPr>
        <p:txBody>
          <a:bodyPr anchor="t" rtlCol="false" tIns="0" lIns="0" bIns="0" rIns="0">
            <a:spAutoFit/>
          </a:bodyPr>
          <a:lstStyle/>
          <a:p>
            <a:pPr algn="l">
              <a:lnSpc>
                <a:spcPts val="4476"/>
              </a:lnSpc>
            </a:pPr>
            <a:r>
              <a:rPr lang="en-US" b="true" sz="3197">
                <a:solidFill>
                  <a:srgbClr val="295AEB"/>
                </a:solidFill>
                <a:latin typeface="Arial Bold"/>
                <a:ea typeface="Arial Bold"/>
                <a:cs typeface="Arial Bold"/>
                <a:sym typeface="Arial Bold"/>
              </a:rPr>
              <a:t>Sprint 1.1 : Initialisation, authentification et gestion des permissions: Analyse</a:t>
            </a:r>
          </a:p>
        </p:txBody>
      </p:sp>
      <p:sp>
        <p:nvSpPr>
          <p:cNvPr name="TextBox 4" id="4"/>
          <p:cNvSpPr txBox="true"/>
          <p:nvPr/>
        </p:nvSpPr>
        <p:spPr>
          <a:xfrm rot="0">
            <a:off x="17079669" y="9475053"/>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21</a:t>
            </a:r>
          </a:p>
        </p:txBody>
      </p:sp>
      <p:sp>
        <p:nvSpPr>
          <p:cNvPr name="Freeform 5" id="5"/>
          <p:cNvSpPr/>
          <p:nvPr/>
        </p:nvSpPr>
        <p:spPr>
          <a:xfrm flipH="true" flipV="true" rot="0">
            <a:off x="15172002" y="-2767486"/>
            <a:ext cx="7224411" cy="8412706"/>
          </a:xfrm>
          <a:custGeom>
            <a:avLst/>
            <a:gdLst/>
            <a:ahLst/>
            <a:cxnLst/>
            <a:rect r="r" b="b" t="t" l="l"/>
            <a:pathLst>
              <a:path h="8412706" w="7224411">
                <a:moveTo>
                  <a:pt x="7224412" y="8412706"/>
                </a:moveTo>
                <a:lnTo>
                  <a:pt x="0" y="8412706"/>
                </a:lnTo>
                <a:lnTo>
                  <a:pt x="0" y="0"/>
                </a:lnTo>
                <a:lnTo>
                  <a:pt x="7224412" y="0"/>
                </a:lnTo>
                <a:lnTo>
                  <a:pt x="7224412" y="8412706"/>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true" rot="0">
            <a:off x="-4211901" y="-2128163"/>
            <a:ext cx="7224411" cy="8412706"/>
          </a:xfrm>
          <a:custGeom>
            <a:avLst/>
            <a:gdLst/>
            <a:ahLst/>
            <a:cxnLst/>
            <a:rect r="r" b="b" t="t" l="l"/>
            <a:pathLst>
              <a:path h="8412706" w="7224411">
                <a:moveTo>
                  <a:pt x="0" y="8412706"/>
                </a:moveTo>
                <a:lnTo>
                  <a:pt x="7224411" y="8412706"/>
                </a:lnTo>
                <a:lnTo>
                  <a:pt x="7224411" y="0"/>
                </a:lnTo>
                <a:lnTo>
                  <a:pt x="0" y="0"/>
                </a:lnTo>
                <a:lnTo>
                  <a:pt x="0" y="8412706"/>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7125" y="440631"/>
            <a:ext cx="15602544"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1.1 : Initialisation, authentification et gestion des permissions: Conception</a:t>
            </a:r>
          </a:p>
        </p:txBody>
      </p:sp>
      <p:sp>
        <p:nvSpPr>
          <p:cNvPr name="Freeform 3" id="3"/>
          <p:cNvSpPr/>
          <p:nvPr/>
        </p:nvSpPr>
        <p:spPr>
          <a:xfrm flipH="true" flipV="true" rot="0">
            <a:off x="15172002" y="-2767486"/>
            <a:ext cx="7224411" cy="8412706"/>
          </a:xfrm>
          <a:custGeom>
            <a:avLst/>
            <a:gdLst/>
            <a:ahLst/>
            <a:cxnLst/>
            <a:rect r="r" b="b" t="t" l="l"/>
            <a:pathLst>
              <a:path h="8412706" w="7224411">
                <a:moveTo>
                  <a:pt x="7224412" y="8412706"/>
                </a:moveTo>
                <a:lnTo>
                  <a:pt x="0" y="8412706"/>
                </a:lnTo>
                <a:lnTo>
                  <a:pt x="0" y="0"/>
                </a:lnTo>
                <a:lnTo>
                  <a:pt x="7224412" y="0"/>
                </a:lnTo>
                <a:lnTo>
                  <a:pt x="7224412"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true" rot="0">
            <a:off x="-4211901" y="-2128163"/>
            <a:ext cx="7224411" cy="8412706"/>
          </a:xfrm>
          <a:custGeom>
            <a:avLst/>
            <a:gdLst/>
            <a:ahLst/>
            <a:cxnLst/>
            <a:rect r="r" b="b" t="t" l="l"/>
            <a:pathLst>
              <a:path h="8412706" w="7224411">
                <a:moveTo>
                  <a:pt x="0" y="8412706"/>
                </a:moveTo>
                <a:lnTo>
                  <a:pt x="7224411" y="8412706"/>
                </a:lnTo>
                <a:lnTo>
                  <a:pt x="7224411" y="0"/>
                </a:lnTo>
                <a:lnTo>
                  <a:pt x="0" y="0"/>
                </a:lnTo>
                <a:lnTo>
                  <a:pt x="0" y="8412706"/>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3012510" y="1196823"/>
            <a:ext cx="12438712" cy="8869402"/>
          </a:xfrm>
          <a:custGeom>
            <a:avLst/>
            <a:gdLst/>
            <a:ahLst/>
            <a:cxnLst/>
            <a:rect r="r" b="b" t="t" l="l"/>
            <a:pathLst>
              <a:path h="8869402" w="12438712">
                <a:moveTo>
                  <a:pt x="0" y="0"/>
                </a:moveTo>
                <a:lnTo>
                  <a:pt x="12438713" y="0"/>
                </a:lnTo>
                <a:lnTo>
                  <a:pt x="12438713" y="8869402"/>
                </a:lnTo>
                <a:lnTo>
                  <a:pt x="0" y="8869402"/>
                </a:lnTo>
                <a:lnTo>
                  <a:pt x="0" y="0"/>
                </a:lnTo>
                <a:close/>
              </a:path>
            </a:pathLst>
          </a:custGeom>
          <a:blipFill>
            <a:blip r:embed="rId4"/>
            <a:stretch>
              <a:fillRect l="0" t="0" r="0" b="-5783"/>
            </a:stretch>
          </a:blipFill>
        </p:spPr>
      </p:sp>
      <p:sp>
        <p:nvSpPr>
          <p:cNvPr name="TextBox 6" id="6"/>
          <p:cNvSpPr txBox="true"/>
          <p:nvPr/>
        </p:nvSpPr>
        <p:spPr>
          <a:xfrm rot="0">
            <a:off x="17079669" y="9475053"/>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22</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3868" y="-130422"/>
            <a:ext cx="3245277" cy="10547844"/>
            <a:chOff x="0" y="0"/>
            <a:chExt cx="1047305" cy="3403967"/>
          </a:xfrm>
        </p:grpSpPr>
        <p:sp>
          <p:nvSpPr>
            <p:cNvPr name="Freeform 3" id="3"/>
            <p:cNvSpPr/>
            <p:nvPr/>
          </p:nvSpPr>
          <p:spPr>
            <a:xfrm flipH="false" flipV="false" rot="0">
              <a:off x="0" y="0"/>
              <a:ext cx="1047305" cy="3403967"/>
            </a:xfrm>
            <a:custGeom>
              <a:avLst/>
              <a:gdLst/>
              <a:ahLst/>
              <a:cxnLst/>
              <a:rect r="r" b="b" t="t" l="l"/>
              <a:pathLst>
                <a:path h="3403967" w="1047305">
                  <a:moveTo>
                    <a:pt x="0" y="0"/>
                  </a:moveTo>
                  <a:lnTo>
                    <a:pt x="1047305" y="0"/>
                  </a:lnTo>
                  <a:lnTo>
                    <a:pt x="1047305" y="3403967"/>
                  </a:lnTo>
                  <a:lnTo>
                    <a:pt x="0" y="3403967"/>
                  </a:lnTo>
                  <a:close/>
                </a:path>
              </a:pathLst>
            </a:custGeom>
            <a:solidFill>
              <a:srgbClr val="123586"/>
            </a:solidFill>
          </p:spPr>
        </p:sp>
        <p:sp>
          <p:nvSpPr>
            <p:cNvPr name="TextBox 4" id="4"/>
            <p:cNvSpPr txBox="true"/>
            <p:nvPr/>
          </p:nvSpPr>
          <p:spPr>
            <a:xfrm>
              <a:off x="0" y="-38100"/>
              <a:ext cx="1047305" cy="3442067"/>
            </a:xfrm>
            <a:prstGeom prst="rect">
              <a:avLst/>
            </a:prstGeom>
          </p:spPr>
          <p:txBody>
            <a:bodyPr anchor="ctr" rtlCol="false" tIns="50800" lIns="50800" bIns="50800" rIns="50800"/>
            <a:lstStyle/>
            <a:p>
              <a:pPr algn="ctr">
                <a:lnSpc>
                  <a:spcPts val="2939"/>
                </a:lnSpc>
              </a:pPr>
            </a:p>
          </p:txBody>
        </p:sp>
      </p:grpSp>
      <p:sp>
        <p:nvSpPr>
          <p:cNvPr name="Freeform 5" id="5"/>
          <p:cNvSpPr/>
          <p:nvPr/>
        </p:nvSpPr>
        <p:spPr>
          <a:xfrm flipH="false" flipV="true" rot="0">
            <a:off x="0" y="0"/>
            <a:ext cx="1731409" cy="1634017"/>
          </a:xfrm>
          <a:custGeom>
            <a:avLst/>
            <a:gdLst/>
            <a:ahLst/>
            <a:cxnLst/>
            <a:rect r="r" b="b" t="t" l="l"/>
            <a:pathLst>
              <a:path h="1634017" w="1731409">
                <a:moveTo>
                  <a:pt x="0" y="1634017"/>
                </a:moveTo>
                <a:lnTo>
                  <a:pt x="1731409" y="1634017"/>
                </a:lnTo>
                <a:lnTo>
                  <a:pt x="1731409" y="0"/>
                </a:lnTo>
                <a:lnTo>
                  <a:pt x="0" y="0"/>
                </a:lnTo>
                <a:lnTo>
                  <a:pt x="0" y="1634017"/>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024363" y="817008"/>
            <a:ext cx="15475962" cy="8705229"/>
          </a:xfrm>
          <a:prstGeom prst="rect">
            <a:avLst/>
          </a:prstGeom>
        </p:spPr>
      </p:pic>
      <p:sp>
        <p:nvSpPr>
          <p:cNvPr name="TextBox 7" id="7"/>
          <p:cNvSpPr txBox="true"/>
          <p:nvPr/>
        </p:nvSpPr>
        <p:spPr>
          <a:xfrm rot="0">
            <a:off x="2024363" y="212429"/>
            <a:ext cx="15753419" cy="604579"/>
          </a:xfrm>
          <a:prstGeom prst="rect">
            <a:avLst/>
          </a:prstGeom>
        </p:spPr>
        <p:txBody>
          <a:bodyPr anchor="t" rtlCol="false" tIns="0" lIns="0" bIns="0" rIns="0">
            <a:spAutoFit/>
          </a:bodyPr>
          <a:lstStyle/>
          <a:p>
            <a:pPr algn="l">
              <a:lnSpc>
                <a:spcPts val="4476"/>
              </a:lnSpc>
            </a:pPr>
            <a:r>
              <a:rPr lang="en-US" b="true" sz="3197">
                <a:solidFill>
                  <a:srgbClr val="295AEB"/>
                </a:solidFill>
                <a:latin typeface="Arial Bold"/>
                <a:ea typeface="Arial Bold"/>
                <a:cs typeface="Arial Bold"/>
                <a:sym typeface="Arial Bold"/>
              </a:rPr>
              <a:t>Sprint 1.1 : Initialisation, authentification et gestion des permissions: Réalisation</a:t>
            </a:r>
          </a:p>
        </p:txBody>
      </p:sp>
      <p:sp>
        <p:nvSpPr>
          <p:cNvPr name="TextBox 8" id="8"/>
          <p:cNvSpPr txBox="true"/>
          <p:nvPr/>
        </p:nvSpPr>
        <p:spPr>
          <a:xfrm rot="0">
            <a:off x="17267565" y="9695829"/>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23</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2569" y="1881167"/>
            <a:ext cx="16002039" cy="7634582"/>
          </a:xfrm>
          <a:custGeom>
            <a:avLst/>
            <a:gdLst/>
            <a:ahLst/>
            <a:cxnLst/>
            <a:rect r="r" b="b" t="t" l="l"/>
            <a:pathLst>
              <a:path h="7634582" w="16002039">
                <a:moveTo>
                  <a:pt x="0" y="0"/>
                </a:moveTo>
                <a:lnTo>
                  <a:pt x="16002039" y="0"/>
                </a:lnTo>
                <a:lnTo>
                  <a:pt x="16002039" y="7634582"/>
                </a:lnTo>
                <a:lnTo>
                  <a:pt x="0" y="7634582"/>
                </a:lnTo>
                <a:lnTo>
                  <a:pt x="0" y="0"/>
                </a:lnTo>
                <a:close/>
              </a:path>
            </a:pathLst>
          </a:custGeom>
          <a:blipFill>
            <a:blip r:embed="rId2"/>
            <a:stretch>
              <a:fillRect l="0" t="0" r="0" b="-8547"/>
            </a:stretch>
          </a:blipFill>
        </p:spPr>
      </p:sp>
      <p:sp>
        <p:nvSpPr>
          <p:cNvPr name="TextBox 3" id="3"/>
          <p:cNvSpPr txBox="true"/>
          <p:nvPr/>
        </p:nvSpPr>
        <p:spPr>
          <a:xfrm rot="0">
            <a:off x="1844336" y="679798"/>
            <a:ext cx="14599328" cy="588069"/>
          </a:xfrm>
          <a:prstGeom prst="rect">
            <a:avLst/>
          </a:prstGeom>
        </p:spPr>
        <p:txBody>
          <a:bodyPr anchor="t" rtlCol="false" tIns="0" lIns="0" bIns="0" rIns="0">
            <a:spAutoFit/>
          </a:bodyPr>
          <a:lstStyle/>
          <a:p>
            <a:pPr algn="ctr">
              <a:lnSpc>
                <a:spcPts val="4336"/>
              </a:lnSpc>
            </a:pPr>
            <a:r>
              <a:rPr lang="en-US" b="true" sz="3097">
                <a:solidFill>
                  <a:srgbClr val="295AEB"/>
                </a:solidFill>
                <a:latin typeface="Arial Bold"/>
                <a:ea typeface="Arial Bold"/>
                <a:cs typeface="Arial Bold"/>
                <a:sym typeface="Arial Bold"/>
              </a:rPr>
              <a:t>Sprint 1.2 : Tests de sécurité et notifications: Analyse</a:t>
            </a:r>
          </a:p>
        </p:txBody>
      </p:sp>
      <p:sp>
        <p:nvSpPr>
          <p:cNvPr name="TextBox 4" id="4"/>
          <p:cNvSpPr txBox="true"/>
          <p:nvPr/>
        </p:nvSpPr>
        <p:spPr>
          <a:xfrm rot="0">
            <a:off x="17102179" y="9477649"/>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24</a:t>
            </a:r>
          </a:p>
        </p:txBody>
      </p:sp>
      <p:sp>
        <p:nvSpPr>
          <p:cNvPr name="Freeform 5" id="5"/>
          <p:cNvSpPr/>
          <p:nvPr/>
        </p:nvSpPr>
        <p:spPr>
          <a:xfrm flipH="false" flipV="true" rot="0">
            <a:off x="-2956685" y="-1299418"/>
            <a:ext cx="5101364" cy="4814412"/>
          </a:xfrm>
          <a:custGeom>
            <a:avLst/>
            <a:gdLst/>
            <a:ahLst/>
            <a:cxnLst/>
            <a:rect r="r" b="b" t="t" l="l"/>
            <a:pathLst>
              <a:path h="4814412" w="5101364">
                <a:moveTo>
                  <a:pt x="0" y="4814412"/>
                </a:moveTo>
                <a:lnTo>
                  <a:pt x="5101363" y="4814412"/>
                </a:lnTo>
                <a:lnTo>
                  <a:pt x="5101363" y="0"/>
                </a:lnTo>
                <a:lnTo>
                  <a:pt x="0" y="0"/>
                </a:lnTo>
                <a:lnTo>
                  <a:pt x="0" y="4814412"/>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true" flipV="true" rot="0">
            <a:off x="16112679" y="-1147018"/>
            <a:ext cx="5117637" cy="4829770"/>
          </a:xfrm>
          <a:custGeom>
            <a:avLst/>
            <a:gdLst/>
            <a:ahLst/>
            <a:cxnLst/>
            <a:rect r="r" b="b" t="t" l="l"/>
            <a:pathLst>
              <a:path h="4829770" w="5117637">
                <a:moveTo>
                  <a:pt x="5117637" y="4829770"/>
                </a:moveTo>
                <a:lnTo>
                  <a:pt x="0" y="4829770"/>
                </a:lnTo>
                <a:lnTo>
                  <a:pt x="0" y="0"/>
                </a:lnTo>
                <a:lnTo>
                  <a:pt x="5117637" y="0"/>
                </a:lnTo>
                <a:lnTo>
                  <a:pt x="5117637" y="482977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13351" y="123507"/>
            <a:ext cx="14599328" cy="588069"/>
          </a:xfrm>
          <a:prstGeom prst="rect">
            <a:avLst/>
          </a:prstGeom>
        </p:spPr>
        <p:txBody>
          <a:bodyPr anchor="t" rtlCol="false" tIns="0" lIns="0" bIns="0" rIns="0">
            <a:spAutoFit/>
          </a:bodyPr>
          <a:lstStyle/>
          <a:p>
            <a:pPr algn="ctr">
              <a:lnSpc>
                <a:spcPts val="4336"/>
              </a:lnSpc>
            </a:pPr>
            <a:r>
              <a:rPr lang="en-US" b="true" sz="3097">
                <a:solidFill>
                  <a:srgbClr val="295AEB"/>
                </a:solidFill>
                <a:latin typeface="Arial Bold"/>
                <a:ea typeface="Arial Bold"/>
                <a:cs typeface="Arial Bold"/>
                <a:sym typeface="Arial Bold"/>
              </a:rPr>
              <a:t>Sprint 1.2 : Tests de sécurité et notifications: Conception</a:t>
            </a:r>
          </a:p>
        </p:txBody>
      </p:sp>
      <p:sp>
        <p:nvSpPr>
          <p:cNvPr name="Freeform 3" id="3"/>
          <p:cNvSpPr/>
          <p:nvPr/>
        </p:nvSpPr>
        <p:spPr>
          <a:xfrm flipH="false" flipV="true" rot="0">
            <a:off x="-2956685" y="-1299418"/>
            <a:ext cx="5101364" cy="4814412"/>
          </a:xfrm>
          <a:custGeom>
            <a:avLst/>
            <a:gdLst/>
            <a:ahLst/>
            <a:cxnLst/>
            <a:rect r="r" b="b" t="t" l="l"/>
            <a:pathLst>
              <a:path h="4814412" w="5101364">
                <a:moveTo>
                  <a:pt x="0" y="4814412"/>
                </a:moveTo>
                <a:lnTo>
                  <a:pt x="5101363" y="4814412"/>
                </a:lnTo>
                <a:lnTo>
                  <a:pt x="5101363" y="0"/>
                </a:lnTo>
                <a:lnTo>
                  <a:pt x="0" y="0"/>
                </a:lnTo>
                <a:lnTo>
                  <a:pt x="0" y="4814412"/>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true" flipV="true" rot="0">
            <a:off x="16112679" y="-1147018"/>
            <a:ext cx="5117637" cy="4829770"/>
          </a:xfrm>
          <a:custGeom>
            <a:avLst/>
            <a:gdLst/>
            <a:ahLst/>
            <a:cxnLst/>
            <a:rect r="r" b="b" t="t" l="l"/>
            <a:pathLst>
              <a:path h="4829770" w="5117637">
                <a:moveTo>
                  <a:pt x="5117637" y="4829770"/>
                </a:moveTo>
                <a:lnTo>
                  <a:pt x="0" y="4829770"/>
                </a:lnTo>
                <a:lnTo>
                  <a:pt x="0" y="0"/>
                </a:lnTo>
                <a:lnTo>
                  <a:pt x="5117637" y="0"/>
                </a:lnTo>
                <a:lnTo>
                  <a:pt x="5117637" y="482977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2144678" y="711576"/>
            <a:ext cx="14447429" cy="9357245"/>
          </a:xfrm>
          <a:custGeom>
            <a:avLst/>
            <a:gdLst/>
            <a:ahLst/>
            <a:cxnLst/>
            <a:rect r="r" b="b" t="t" l="l"/>
            <a:pathLst>
              <a:path h="9357245" w="14447429">
                <a:moveTo>
                  <a:pt x="0" y="0"/>
                </a:moveTo>
                <a:lnTo>
                  <a:pt x="14447430" y="0"/>
                </a:lnTo>
                <a:lnTo>
                  <a:pt x="14447430" y="9357245"/>
                </a:lnTo>
                <a:lnTo>
                  <a:pt x="0" y="9357245"/>
                </a:lnTo>
                <a:lnTo>
                  <a:pt x="0" y="0"/>
                </a:lnTo>
                <a:close/>
              </a:path>
            </a:pathLst>
          </a:custGeom>
          <a:blipFill>
            <a:blip r:embed="rId4"/>
            <a:stretch>
              <a:fillRect l="0" t="0" r="0" b="-4411"/>
            </a:stretch>
          </a:blipFill>
        </p:spPr>
      </p:sp>
      <p:sp>
        <p:nvSpPr>
          <p:cNvPr name="TextBox 6" id="6"/>
          <p:cNvSpPr txBox="true"/>
          <p:nvPr/>
        </p:nvSpPr>
        <p:spPr>
          <a:xfrm rot="0">
            <a:off x="17102179" y="9477649"/>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25</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406512" y="4277884"/>
            <a:ext cx="2451807" cy="2451807"/>
          </a:xfrm>
          <a:custGeom>
            <a:avLst/>
            <a:gdLst/>
            <a:ahLst/>
            <a:cxnLst/>
            <a:rect r="r" b="b" t="t" l="l"/>
            <a:pathLst>
              <a:path h="2451807" w="2451807">
                <a:moveTo>
                  <a:pt x="0" y="0"/>
                </a:moveTo>
                <a:lnTo>
                  <a:pt x="2451807" y="0"/>
                </a:lnTo>
                <a:lnTo>
                  <a:pt x="2451807" y="2451807"/>
                </a:lnTo>
                <a:lnTo>
                  <a:pt x="0" y="2451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84381" y="3258676"/>
            <a:ext cx="6929050" cy="4304299"/>
            <a:chOff x="0" y="0"/>
            <a:chExt cx="9238733" cy="5739066"/>
          </a:xfrm>
        </p:grpSpPr>
        <p:grpSp>
          <p:nvGrpSpPr>
            <p:cNvPr name="Group 4" id="4"/>
            <p:cNvGrpSpPr/>
            <p:nvPr/>
          </p:nvGrpSpPr>
          <p:grpSpPr>
            <a:xfrm rot="0">
              <a:off x="0" y="0"/>
              <a:ext cx="8969218" cy="4997020"/>
              <a:chOff x="0" y="0"/>
              <a:chExt cx="1647134" cy="917668"/>
            </a:xfrm>
          </p:grpSpPr>
          <p:sp>
            <p:nvSpPr>
              <p:cNvPr name="Freeform 5" id="5"/>
              <p:cNvSpPr/>
              <p:nvPr/>
            </p:nvSpPr>
            <p:spPr>
              <a:xfrm flipH="false" flipV="false" rot="0">
                <a:off x="0" y="0"/>
                <a:ext cx="1647135" cy="917668"/>
              </a:xfrm>
              <a:custGeom>
                <a:avLst/>
                <a:gdLst/>
                <a:ahLst/>
                <a:cxnLst/>
                <a:rect r="r" b="b" t="t" l="l"/>
                <a:pathLst>
                  <a:path h="917668" w="1647135">
                    <a:moveTo>
                      <a:pt x="58695" y="0"/>
                    </a:moveTo>
                    <a:lnTo>
                      <a:pt x="1588439" y="0"/>
                    </a:lnTo>
                    <a:cubicBezTo>
                      <a:pt x="1620856" y="0"/>
                      <a:pt x="1647135" y="26279"/>
                      <a:pt x="1647135" y="58695"/>
                    </a:cubicBezTo>
                    <a:lnTo>
                      <a:pt x="1647135" y="858973"/>
                    </a:lnTo>
                    <a:cubicBezTo>
                      <a:pt x="1647135" y="891389"/>
                      <a:pt x="1620856" y="917668"/>
                      <a:pt x="1588439" y="917668"/>
                    </a:cubicBezTo>
                    <a:lnTo>
                      <a:pt x="58695" y="917668"/>
                    </a:lnTo>
                    <a:cubicBezTo>
                      <a:pt x="26279" y="917668"/>
                      <a:pt x="0" y="891389"/>
                      <a:pt x="0" y="858973"/>
                    </a:cubicBezTo>
                    <a:lnTo>
                      <a:pt x="0" y="58695"/>
                    </a:lnTo>
                    <a:cubicBezTo>
                      <a:pt x="0" y="26279"/>
                      <a:pt x="26279" y="0"/>
                      <a:pt x="58695" y="0"/>
                    </a:cubicBezTo>
                    <a:close/>
                  </a:path>
                </a:pathLst>
              </a:custGeom>
              <a:solidFill>
                <a:srgbClr val="000000">
                  <a:alpha val="0"/>
                </a:srgbClr>
              </a:solidFill>
              <a:ln w="57150" cap="rnd">
                <a:solidFill>
                  <a:srgbClr val="B4CDF0"/>
                </a:solidFill>
                <a:prstDash val="lgDash"/>
                <a:round/>
              </a:ln>
            </p:spPr>
          </p:sp>
          <p:sp>
            <p:nvSpPr>
              <p:cNvPr name="TextBox 6" id="6"/>
              <p:cNvSpPr txBox="true"/>
              <p:nvPr/>
            </p:nvSpPr>
            <p:spPr>
              <a:xfrm>
                <a:off x="0" y="-38100"/>
                <a:ext cx="1647134" cy="955768"/>
              </a:xfrm>
              <a:prstGeom prst="rect">
                <a:avLst/>
              </a:prstGeom>
            </p:spPr>
            <p:txBody>
              <a:bodyPr anchor="ctr" rtlCol="false" tIns="63160" lIns="63160" bIns="63160" rIns="63160"/>
              <a:lstStyle/>
              <a:p>
                <a:pPr algn="ctr">
                  <a:lnSpc>
                    <a:spcPts val="2660"/>
                  </a:lnSpc>
                  <a:spcBef>
                    <a:spcPct val="0"/>
                  </a:spcBef>
                </a:pPr>
              </a:p>
            </p:txBody>
          </p:sp>
        </p:grpSp>
        <p:grpSp>
          <p:nvGrpSpPr>
            <p:cNvPr name="Group 7" id="7"/>
            <p:cNvGrpSpPr/>
            <p:nvPr/>
          </p:nvGrpSpPr>
          <p:grpSpPr>
            <a:xfrm rot="0">
              <a:off x="3461680" y="2498510"/>
              <a:ext cx="1653463" cy="1762960"/>
              <a:chOff x="0" y="0"/>
              <a:chExt cx="828154" cy="882996"/>
            </a:xfrm>
          </p:grpSpPr>
          <p:sp>
            <p:nvSpPr>
              <p:cNvPr name="Freeform 8" id="8"/>
              <p:cNvSpPr/>
              <p:nvPr/>
            </p:nvSpPr>
            <p:spPr>
              <a:xfrm flipH="false" flipV="false" rot="0">
                <a:off x="0" y="0"/>
                <a:ext cx="828154" cy="882996"/>
              </a:xfrm>
              <a:custGeom>
                <a:avLst/>
                <a:gdLst/>
                <a:ahLst/>
                <a:cxnLst/>
                <a:rect r="r" b="b" t="t" l="l"/>
                <a:pathLst>
                  <a:path h="882996" w="828154">
                    <a:moveTo>
                      <a:pt x="143589" y="0"/>
                    </a:moveTo>
                    <a:lnTo>
                      <a:pt x="684565" y="0"/>
                    </a:lnTo>
                    <a:cubicBezTo>
                      <a:pt x="722647" y="0"/>
                      <a:pt x="759170" y="15128"/>
                      <a:pt x="786098" y="42056"/>
                    </a:cubicBezTo>
                    <a:cubicBezTo>
                      <a:pt x="813026" y="68984"/>
                      <a:pt x="828154" y="105507"/>
                      <a:pt x="828154" y="143589"/>
                    </a:cubicBezTo>
                    <a:lnTo>
                      <a:pt x="828154" y="739408"/>
                    </a:lnTo>
                    <a:cubicBezTo>
                      <a:pt x="828154" y="818710"/>
                      <a:pt x="763867" y="882996"/>
                      <a:pt x="684565" y="882996"/>
                    </a:cubicBezTo>
                    <a:lnTo>
                      <a:pt x="143589" y="882996"/>
                    </a:lnTo>
                    <a:cubicBezTo>
                      <a:pt x="64287" y="882996"/>
                      <a:pt x="0" y="818710"/>
                      <a:pt x="0" y="739408"/>
                    </a:cubicBezTo>
                    <a:lnTo>
                      <a:pt x="0" y="143589"/>
                    </a:lnTo>
                    <a:cubicBezTo>
                      <a:pt x="0" y="64287"/>
                      <a:pt x="64287" y="0"/>
                      <a:pt x="143589" y="0"/>
                    </a:cubicBezTo>
                    <a:close/>
                  </a:path>
                </a:pathLst>
              </a:custGeom>
              <a:blipFill>
                <a:blip r:embed="rId4"/>
                <a:stretch>
                  <a:fillRect l="0" t="-5700" r="0" b="-5700"/>
                </a:stretch>
              </a:blipFill>
            </p:spPr>
          </p:sp>
        </p:grpSp>
        <p:grpSp>
          <p:nvGrpSpPr>
            <p:cNvPr name="Group 9" id="9"/>
            <p:cNvGrpSpPr/>
            <p:nvPr/>
          </p:nvGrpSpPr>
          <p:grpSpPr>
            <a:xfrm rot="0">
              <a:off x="176286" y="2286516"/>
              <a:ext cx="2837372" cy="1354627"/>
              <a:chOff x="0" y="0"/>
              <a:chExt cx="1592415" cy="760256"/>
            </a:xfrm>
          </p:grpSpPr>
          <p:sp>
            <p:nvSpPr>
              <p:cNvPr name="Freeform 10" id="10"/>
              <p:cNvSpPr/>
              <p:nvPr/>
            </p:nvSpPr>
            <p:spPr>
              <a:xfrm flipH="false" flipV="false" rot="0">
                <a:off x="0" y="0"/>
                <a:ext cx="1592415" cy="760256"/>
              </a:xfrm>
              <a:custGeom>
                <a:avLst/>
                <a:gdLst/>
                <a:ahLst/>
                <a:cxnLst/>
                <a:rect r="r" b="b" t="t" l="l"/>
                <a:pathLst>
                  <a:path h="760256" w="1592415">
                    <a:moveTo>
                      <a:pt x="83676" y="0"/>
                    </a:moveTo>
                    <a:lnTo>
                      <a:pt x="1508739" y="0"/>
                    </a:lnTo>
                    <a:cubicBezTo>
                      <a:pt x="1554952" y="0"/>
                      <a:pt x="1592415" y="37463"/>
                      <a:pt x="1592415" y="83676"/>
                    </a:cubicBezTo>
                    <a:lnTo>
                      <a:pt x="1592415" y="676580"/>
                    </a:lnTo>
                    <a:cubicBezTo>
                      <a:pt x="1592415" y="722793"/>
                      <a:pt x="1554952" y="760256"/>
                      <a:pt x="1508739" y="760256"/>
                    </a:cubicBezTo>
                    <a:lnTo>
                      <a:pt x="83676" y="760256"/>
                    </a:lnTo>
                    <a:cubicBezTo>
                      <a:pt x="37463" y="760256"/>
                      <a:pt x="0" y="722793"/>
                      <a:pt x="0" y="676580"/>
                    </a:cubicBezTo>
                    <a:lnTo>
                      <a:pt x="0" y="83676"/>
                    </a:lnTo>
                    <a:cubicBezTo>
                      <a:pt x="0" y="37463"/>
                      <a:pt x="37463" y="0"/>
                      <a:pt x="83676" y="0"/>
                    </a:cubicBezTo>
                    <a:close/>
                  </a:path>
                </a:pathLst>
              </a:custGeom>
              <a:blipFill>
                <a:blip r:embed="rId5"/>
                <a:stretch>
                  <a:fillRect l="0" t="-425" r="0" b="-425"/>
                </a:stretch>
              </a:blipFill>
            </p:spPr>
          </p:sp>
        </p:grpSp>
        <p:grpSp>
          <p:nvGrpSpPr>
            <p:cNvPr name="Group 11" id="11"/>
            <p:cNvGrpSpPr/>
            <p:nvPr/>
          </p:nvGrpSpPr>
          <p:grpSpPr>
            <a:xfrm rot="0">
              <a:off x="5069927" y="571940"/>
              <a:ext cx="1731615" cy="1619673"/>
              <a:chOff x="0" y="0"/>
              <a:chExt cx="812800" cy="760256"/>
            </a:xfrm>
          </p:grpSpPr>
          <p:sp>
            <p:nvSpPr>
              <p:cNvPr name="Freeform 12" id="12"/>
              <p:cNvSpPr/>
              <p:nvPr/>
            </p:nvSpPr>
            <p:spPr>
              <a:xfrm flipH="false" flipV="false" rot="0">
                <a:off x="0" y="0"/>
                <a:ext cx="812800" cy="760256"/>
              </a:xfrm>
              <a:custGeom>
                <a:avLst/>
                <a:gdLst/>
                <a:ahLst/>
                <a:cxnLst/>
                <a:rect r="r" b="b" t="t" l="l"/>
                <a:pathLst>
                  <a:path h="760256" w="812800">
                    <a:moveTo>
                      <a:pt x="137108" y="0"/>
                    </a:moveTo>
                    <a:lnTo>
                      <a:pt x="675692" y="0"/>
                    </a:lnTo>
                    <a:cubicBezTo>
                      <a:pt x="712055" y="0"/>
                      <a:pt x="746929" y="14445"/>
                      <a:pt x="772642" y="40158"/>
                    </a:cubicBezTo>
                    <a:cubicBezTo>
                      <a:pt x="798355" y="65871"/>
                      <a:pt x="812800" y="100745"/>
                      <a:pt x="812800" y="137108"/>
                    </a:cubicBezTo>
                    <a:lnTo>
                      <a:pt x="812800" y="623148"/>
                    </a:lnTo>
                    <a:cubicBezTo>
                      <a:pt x="812800" y="698870"/>
                      <a:pt x="751415" y="760256"/>
                      <a:pt x="675692" y="760256"/>
                    </a:cubicBezTo>
                    <a:lnTo>
                      <a:pt x="137108" y="760256"/>
                    </a:lnTo>
                    <a:cubicBezTo>
                      <a:pt x="100745" y="760256"/>
                      <a:pt x="65871" y="745811"/>
                      <a:pt x="40158" y="720098"/>
                    </a:cubicBezTo>
                    <a:cubicBezTo>
                      <a:pt x="14445" y="694385"/>
                      <a:pt x="0" y="659511"/>
                      <a:pt x="0" y="623148"/>
                    </a:cubicBezTo>
                    <a:lnTo>
                      <a:pt x="0" y="137108"/>
                    </a:lnTo>
                    <a:cubicBezTo>
                      <a:pt x="0" y="100745"/>
                      <a:pt x="14445" y="65871"/>
                      <a:pt x="40158" y="40158"/>
                    </a:cubicBezTo>
                    <a:cubicBezTo>
                      <a:pt x="65871" y="14445"/>
                      <a:pt x="100745" y="0"/>
                      <a:pt x="137108" y="0"/>
                    </a:cubicBezTo>
                    <a:close/>
                  </a:path>
                </a:pathLst>
              </a:custGeom>
              <a:blipFill>
                <a:blip r:embed="rId6"/>
                <a:stretch>
                  <a:fillRect l="0" t="-2492" r="0" b="-2492"/>
                </a:stretch>
              </a:blipFill>
            </p:spPr>
          </p:sp>
        </p:grpSp>
        <p:grpSp>
          <p:nvGrpSpPr>
            <p:cNvPr name="Group 13" id="13"/>
            <p:cNvGrpSpPr/>
            <p:nvPr/>
          </p:nvGrpSpPr>
          <p:grpSpPr>
            <a:xfrm rot="0">
              <a:off x="6885375" y="571940"/>
              <a:ext cx="1751524" cy="1475243"/>
              <a:chOff x="0" y="0"/>
              <a:chExt cx="902636" cy="760256"/>
            </a:xfrm>
          </p:grpSpPr>
          <p:sp>
            <p:nvSpPr>
              <p:cNvPr name="Freeform 14" id="14"/>
              <p:cNvSpPr/>
              <p:nvPr/>
            </p:nvSpPr>
            <p:spPr>
              <a:xfrm flipH="false" flipV="false" rot="0">
                <a:off x="0" y="0"/>
                <a:ext cx="902636" cy="760256"/>
              </a:xfrm>
              <a:custGeom>
                <a:avLst/>
                <a:gdLst/>
                <a:ahLst/>
                <a:cxnLst/>
                <a:rect r="r" b="b" t="t" l="l"/>
                <a:pathLst>
                  <a:path h="760256" w="902636">
                    <a:moveTo>
                      <a:pt x="135550" y="0"/>
                    </a:moveTo>
                    <a:lnTo>
                      <a:pt x="767086" y="0"/>
                    </a:lnTo>
                    <a:cubicBezTo>
                      <a:pt x="841948" y="0"/>
                      <a:pt x="902636" y="60688"/>
                      <a:pt x="902636" y="135550"/>
                    </a:cubicBezTo>
                    <a:lnTo>
                      <a:pt x="902636" y="624706"/>
                    </a:lnTo>
                    <a:cubicBezTo>
                      <a:pt x="902636" y="699568"/>
                      <a:pt x="841948" y="760256"/>
                      <a:pt x="767086" y="760256"/>
                    </a:cubicBezTo>
                    <a:lnTo>
                      <a:pt x="135550" y="760256"/>
                    </a:lnTo>
                    <a:cubicBezTo>
                      <a:pt x="99600" y="760256"/>
                      <a:pt x="65122" y="745975"/>
                      <a:pt x="39702" y="720554"/>
                    </a:cubicBezTo>
                    <a:cubicBezTo>
                      <a:pt x="14281" y="695134"/>
                      <a:pt x="0" y="660656"/>
                      <a:pt x="0" y="624706"/>
                    </a:cubicBezTo>
                    <a:lnTo>
                      <a:pt x="0" y="135550"/>
                    </a:lnTo>
                    <a:cubicBezTo>
                      <a:pt x="0" y="99600"/>
                      <a:pt x="14281" y="65122"/>
                      <a:pt x="39702" y="39702"/>
                    </a:cubicBezTo>
                    <a:cubicBezTo>
                      <a:pt x="65122" y="14281"/>
                      <a:pt x="99600" y="0"/>
                      <a:pt x="135550" y="0"/>
                    </a:cubicBezTo>
                    <a:close/>
                  </a:path>
                </a:pathLst>
              </a:custGeom>
              <a:blipFill>
                <a:blip r:embed="rId7"/>
                <a:stretch>
                  <a:fillRect l="-3999" t="0" r="-3999" b="0"/>
                </a:stretch>
              </a:blipFill>
            </p:spPr>
          </p:sp>
        </p:grpSp>
        <p:grpSp>
          <p:nvGrpSpPr>
            <p:cNvPr name="Group 15" id="15"/>
            <p:cNvGrpSpPr/>
            <p:nvPr/>
          </p:nvGrpSpPr>
          <p:grpSpPr>
            <a:xfrm rot="0">
              <a:off x="1655642" y="499725"/>
              <a:ext cx="1731615" cy="1619673"/>
              <a:chOff x="0" y="0"/>
              <a:chExt cx="812800" cy="760256"/>
            </a:xfrm>
          </p:grpSpPr>
          <p:sp>
            <p:nvSpPr>
              <p:cNvPr name="Freeform 16" id="16"/>
              <p:cNvSpPr/>
              <p:nvPr/>
            </p:nvSpPr>
            <p:spPr>
              <a:xfrm flipH="false" flipV="false" rot="0">
                <a:off x="0" y="0"/>
                <a:ext cx="812800" cy="760256"/>
              </a:xfrm>
              <a:custGeom>
                <a:avLst/>
                <a:gdLst/>
                <a:ahLst/>
                <a:cxnLst/>
                <a:rect r="r" b="b" t="t" l="l"/>
                <a:pathLst>
                  <a:path h="760256" w="812800">
                    <a:moveTo>
                      <a:pt x="137108" y="0"/>
                    </a:moveTo>
                    <a:lnTo>
                      <a:pt x="675692" y="0"/>
                    </a:lnTo>
                    <a:cubicBezTo>
                      <a:pt x="712055" y="0"/>
                      <a:pt x="746929" y="14445"/>
                      <a:pt x="772642" y="40158"/>
                    </a:cubicBezTo>
                    <a:cubicBezTo>
                      <a:pt x="798355" y="65871"/>
                      <a:pt x="812800" y="100745"/>
                      <a:pt x="812800" y="137108"/>
                    </a:cubicBezTo>
                    <a:lnTo>
                      <a:pt x="812800" y="623148"/>
                    </a:lnTo>
                    <a:cubicBezTo>
                      <a:pt x="812800" y="698870"/>
                      <a:pt x="751415" y="760256"/>
                      <a:pt x="675692" y="760256"/>
                    </a:cubicBezTo>
                    <a:lnTo>
                      <a:pt x="137108" y="760256"/>
                    </a:lnTo>
                    <a:cubicBezTo>
                      <a:pt x="100745" y="760256"/>
                      <a:pt x="65871" y="745811"/>
                      <a:pt x="40158" y="720098"/>
                    </a:cubicBezTo>
                    <a:cubicBezTo>
                      <a:pt x="14445" y="694385"/>
                      <a:pt x="0" y="659511"/>
                      <a:pt x="0" y="623148"/>
                    </a:cubicBezTo>
                    <a:lnTo>
                      <a:pt x="0" y="137108"/>
                    </a:lnTo>
                    <a:cubicBezTo>
                      <a:pt x="0" y="100745"/>
                      <a:pt x="14445" y="65871"/>
                      <a:pt x="40158" y="40158"/>
                    </a:cubicBezTo>
                    <a:cubicBezTo>
                      <a:pt x="65871" y="14445"/>
                      <a:pt x="100745" y="0"/>
                      <a:pt x="137108" y="0"/>
                    </a:cubicBezTo>
                    <a:close/>
                  </a:path>
                </a:pathLst>
              </a:custGeom>
              <a:blipFill>
                <a:blip r:embed="rId8"/>
                <a:stretch>
                  <a:fillRect l="0" t="-6109" r="0" b="-6109"/>
                </a:stretch>
              </a:blipFill>
            </p:spPr>
          </p:sp>
        </p:grpSp>
        <p:grpSp>
          <p:nvGrpSpPr>
            <p:cNvPr name="Group 17" id="17"/>
            <p:cNvGrpSpPr/>
            <p:nvPr/>
          </p:nvGrpSpPr>
          <p:grpSpPr>
            <a:xfrm rot="0">
              <a:off x="5503005" y="3379990"/>
              <a:ext cx="2727415" cy="1158857"/>
              <a:chOff x="0" y="0"/>
              <a:chExt cx="1789292" cy="760256"/>
            </a:xfrm>
          </p:grpSpPr>
          <p:sp>
            <p:nvSpPr>
              <p:cNvPr name="Freeform 18" id="18"/>
              <p:cNvSpPr/>
              <p:nvPr/>
            </p:nvSpPr>
            <p:spPr>
              <a:xfrm flipH="false" flipV="false" rot="0">
                <a:off x="0" y="0"/>
                <a:ext cx="1789292" cy="760256"/>
              </a:xfrm>
              <a:custGeom>
                <a:avLst/>
                <a:gdLst/>
                <a:ahLst/>
                <a:cxnLst/>
                <a:rect r="r" b="b" t="t" l="l"/>
                <a:pathLst>
                  <a:path h="760256" w="1789292">
                    <a:moveTo>
                      <a:pt x="87049" y="0"/>
                    </a:moveTo>
                    <a:lnTo>
                      <a:pt x="1702243" y="0"/>
                    </a:lnTo>
                    <a:cubicBezTo>
                      <a:pt x="1750319" y="0"/>
                      <a:pt x="1789292" y="38973"/>
                      <a:pt x="1789292" y="87049"/>
                    </a:cubicBezTo>
                    <a:lnTo>
                      <a:pt x="1789292" y="673207"/>
                    </a:lnTo>
                    <a:cubicBezTo>
                      <a:pt x="1789292" y="721283"/>
                      <a:pt x="1750319" y="760256"/>
                      <a:pt x="1702243" y="760256"/>
                    </a:cubicBezTo>
                    <a:lnTo>
                      <a:pt x="87049" y="760256"/>
                    </a:lnTo>
                    <a:cubicBezTo>
                      <a:pt x="38973" y="760256"/>
                      <a:pt x="0" y="721283"/>
                      <a:pt x="0" y="673207"/>
                    </a:cubicBezTo>
                    <a:lnTo>
                      <a:pt x="0" y="87049"/>
                    </a:lnTo>
                    <a:cubicBezTo>
                      <a:pt x="0" y="38973"/>
                      <a:pt x="38973" y="0"/>
                      <a:pt x="87049" y="0"/>
                    </a:cubicBezTo>
                    <a:close/>
                  </a:path>
                </a:pathLst>
              </a:custGeom>
              <a:blipFill>
                <a:blip r:embed="rId9"/>
                <a:stretch>
                  <a:fillRect l="0" t="-11299" r="0" b="-11299"/>
                </a:stretch>
              </a:blipFill>
            </p:spPr>
          </p:sp>
        </p:grpSp>
        <p:grpSp>
          <p:nvGrpSpPr>
            <p:cNvPr name="Group 19" id="19"/>
            <p:cNvGrpSpPr/>
            <p:nvPr/>
          </p:nvGrpSpPr>
          <p:grpSpPr>
            <a:xfrm rot="0">
              <a:off x="145181" y="3741744"/>
              <a:ext cx="3013719" cy="1171623"/>
              <a:chOff x="0" y="0"/>
              <a:chExt cx="1474652" cy="573290"/>
            </a:xfrm>
          </p:grpSpPr>
          <p:sp>
            <p:nvSpPr>
              <p:cNvPr name="Freeform 20" id="20"/>
              <p:cNvSpPr/>
              <p:nvPr/>
            </p:nvSpPr>
            <p:spPr>
              <a:xfrm flipH="false" flipV="false" rot="0">
                <a:off x="0" y="0"/>
                <a:ext cx="1474652" cy="573290"/>
              </a:xfrm>
              <a:custGeom>
                <a:avLst/>
                <a:gdLst/>
                <a:ahLst/>
                <a:cxnLst/>
                <a:rect r="r" b="b" t="t" l="l"/>
                <a:pathLst>
                  <a:path h="573290" w="1474652">
                    <a:moveTo>
                      <a:pt x="78779" y="0"/>
                    </a:moveTo>
                    <a:lnTo>
                      <a:pt x="1395873" y="0"/>
                    </a:lnTo>
                    <a:cubicBezTo>
                      <a:pt x="1416766" y="0"/>
                      <a:pt x="1436804" y="8300"/>
                      <a:pt x="1451578" y="23074"/>
                    </a:cubicBezTo>
                    <a:cubicBezTo>
                      <a:pt x="1466352" y="37848"/>
                      <a:pt x="1474652" y="57886"/>
                      <a:pt x="1474652" y="78779"/>
                    </a:cubicBezTo>
                    <a:lnTo>
                      <a:pt x="1474652" y="494511"/>
                    </a:lnTo>
                    <a:cubicBezTo>
                      <a:pt x="1474652" y="538020"/>
                      <a:pt x="1439381" y="573290"/>
                      <a:pt x="1395873" y="573290"/>
                    </a:cubicBezTo>
                    <a:lnTo>
                      <a:pt x="78779" y="573290"/>
                    </a:lnTo>
                    <a:cubicBezTo>
                      <a:pt x="35271" y="573290"/>
                      <a:pt x="0" y="538020"/>
                      <a:pt x="0" y="494511"/>
                    </a:cubicBezTo>
                    <a:lnTo>
                      <a:pt x="0" y="78779"/>
                    </a:lnTo>
                    <a:cubicBezTo>
                      <a:pt x="0" y="35271"/>
                      <a:pt x="35271" y="0"/>
                      <a:pt x="78779" y="0"/>
                    </a:cubicBezTo>
                    <a:close/>
                  </a:path>
                </a:pathLst>
              </a:custGeom>
              <a:blipFill>
                <a:blip r:embed="rId10"/>
                <a:stretch>
                  <a:fillRect l="0" t="-18492" r="0" b="-18492"/>
                </a:stretch>
              </a:blipFill>
            </p:spPr>
          </p:sp>
        </p:grpSp>
        <p:grpSp>
          <p:nvGrpSpPr>
            <p:cNvPr name="Group 21" id="21"/>
            <p:cNvGrpSpPr/>
            <p:nvPr/>
          </p:nvGrpSpPr>
          <p:grpSpPr>
            <a:xfrm rot="0">
              <a:off x="5720973" y="2310169"/>
              <a:ext cx="2876661" cy="1002754"/>
              <a:chOff x="0" y="0"/>
              <a:chExt cx="1467624" cy="511588"/>
            </a:xfrm>
          </p:grpSpPr>
          <p:sp>
            <p:nvSpPr>
              <p:cNvPr name="Freeform 22" id="22"/>
              <p:cNvSpPr/>
              <p:nvPr/>
            </p:nvSpPr>
            <p:spPr>
              <a:xfrm flipH="false" flipV="false" rot="0">
                <a:off x="0" y="0"/>
                <a:ext cx="1467624" cy="511588"/>
              </a:xfrm>
              <a:custGeom>
                <a:avLst/>
                <a:gdLst/>
                <a:ahLst/>
                <a:cxnLst/>
                <a:rect r="r" b="b" t="t" l="l"/>
                <a:pathLst>
                  <a:path h="511588" w="1467624">
                    <a:moveTo>
                      <a:pt x="82533" y="0"/>
                    </a:moveTo>
                    <a:lnTo>
                      <a:pt x="1385091" y="0"/>
                    </a:lnTo>
                    <a:cubicBezTo>
                      <a:pt x="1430673" y="0"/>
                      <a:pt x="1467624" y="36951"/>
                      <a:pt x="1467624" y="82533"/>
                    </a:cubicBezTo>
                    <a:lnTo>
                      <a:pt x="1467624" y="429055"/>
                    </a:lnTo>
                    <a:cubicBezTo>
                      <a:pt x="1467624" y="450945"/>
                      <a:pt x="1458929" y="471937"/>
                      <a:pt x="1443451" y="487415"/>
                    </a:cubicBezTo>
                    <a:cubicBezTo>
                      <a:pt x="1427973" y="502893"/>
                      <a:pt x="1406980" y="511588"/>
                      <a:pt x="1385091" y="511588"/>
                    </a:cubicBezTo>
                    <a:lnTo>
                      <a:pt x="82533" y="511588"/>
                    </a:lnTo>
                    <a:cubicBezTo>
                      <a:pt x="36951" y="511588"/>
                      <a:pt x="0" y="474637"/>
                      <a:pt x="0" y="429055"/>
                    </a:cubicBezTo>
                    <a:lnTo>
                      <a:pt x="0" y="82533"/>
                    </a:lnTo>
                    <a:cubicBezTo>
                      <a:pt x="0" y="60644"/>
                      <a:pt x="8695" y="39651"/>
                      <a:pt x="24173" y="24173"/>
                    </a:cubicBezTo>
                    <a:cubicBezTo>
                      <a:pt x="39651" y="8695"/>
                      <a:pt x="60644" y="0"/>
                      <a:pt x="82533" y="0"/>
                    </a:cubicBezTo>
                    <a:close/>
                  </a:path>
                </a:pathLst>
              </a:custGeom>
              <a:blipFill>
                <a:blip r:embed="rId11"/>
                <a:stretch>
                  <a:fillRect l="0" t="-40179" r="0" b="-40179"/>
                </a:stretch>
              </a:blipFill>
            </p:spPr>
          </p:sp>
        </p:grpSp>
        <p:grpSp>
          <p:nvGrpSpPr>
            <p:cNvPr name="Group 23" id="23"/>
            <p:cNvGrpSpPr/>
            <p:nvPr/>
          </p:nvGrpSpPr>
          <p:grpSpPr>
            <a:xfrm rot="0">
              <a:off x="267046" y="571940"/>
              <a:ext cx="1847290" cy="1342035"/>
              <a:chOff x="0" y="0"/>
              <a:chExt cx="1046480" cy="760256"/>
            </a:xfrm>
          </p:grpSpPr>
          <p:sp>
            <p:nvSpPr>
              <p:cNvPr name="Freeform 24" id="24"/>
              <p:cNvSpPr/>
              <p:nvPr/>
            </p:nvSpPr>
            <p:spPr>
              <a:xfrm flipH="false" flipV="false" rot="0">
                <a:off x="0" y="0"/>
                <a:ext cx="1046480" cy="760256"/>
              </a:xfrm>
              <a:custGeom>
                <a:avLst/>
                <a:gdLst/>
                <a:ahLst/>
                <a:cxnLst/>
                <a:rect r="r" b="b" t="t" l="l"/>
                <a:pathLst>
                  <a:path h="760256" w="1046480">
                    <a:moveTo>
                      <a:pt x="128523" y="0"/>
                    </a:moveTo>
                    <a:lnTo>
                      <a:pt x="917957" y="0"/>
                    </a:lnTo>
                    <a:cubicBezTo>
                      <a:pt x="952044" y="0"/>
                      <a:pt x="984734" y="13541"/>
                      <a:pt x="1008837" y="37643"/>
                    </a:cubicBezTo>
                    <a:cubicBezTo>
                      <a:pt x="1032939" y="61746"/>
                      <a:pt x="1046480" y="94436"/>
                      <a:pt x="1046480" y="128523"/>
                    </a:cubicBezTo>
                    <a:lnTo>
                      <a:pt x="1046480" y="631733"/>
                    </a:lnTo>
                    <a:cubicBezTo>
                      <a:pt x="1046480" y="702714"/>
                      <a:pt x="988938" y="760256"/>
                      <a:pt x="917957" y="760256"/>
                    </a:cubicBezTo>
                    <a:lnTo>
                      <a:pt x="128523" y="760256"/>
                    </a:lnTo>
                    <a:cubicBezTo>
                      <a:pt x="94436" y="760256"/>
                      <a:pt x="61746" y="746715"/>
                      <a:pt x="37643" y="722613"/>
                    </a:cubicBezTo>
                    <a:cubicBezTo>
                      <a:pt x="13541" y="698510"/>
                      <a:pt x="0" y="665820"/>
                      <a:pt x="0" y="631733"/>
                    </a:cubicBezTo>
                    <a:lnTo>
                      <a:pt x="0" y="128523"/>
                    </a:lnTo>
                    <a:cubicBezTo>
                      <a:pt x="0" y="57542"/>
                      <a:pt x="57542" y="0"/>
                      <a:pt x="128523" y="0"/>
                    </a:cubicBezTo>
                    <a:close/>
                  </a:path>
                </a:pathLst>
              </a:custGeom>
              <a:blipFill>
                <a:blip r:embed="rId12"/>
                <a:stretch>
                  <a:fillRect l="0" t="-5123" r="0" b="-5123"/>
                </a:stretch>
              </a:blipFill>
            </p:spPr>
          </p:sp>
        </p:grpSp>
        <p:grpSp>
          <p:nvGrpSpPr>
            <p:cNvPr name="Group 25" id="25"/>
            <p:cNvGrpSpPr/>
            <p:nvPr/>
          </p:nvGrpSpPr>
          <p:grpSpPr>
            <a:xfrm rot="0">
              <a:off x="3246605" y="499725"/>
              <a:ext cx="1731615" cy="1619673"/>
              <a:chOff x="0" y="0"/>
              <a:chExt cx="812800" cy="760256"/>
            </a:xfrm>
          </p:grpSpPr>
          <p:sp>
            <p:nvSpPr>
              <p:cNvPr name="Freeform 26" id="26"/>
              <p:cNvSpPr/>
              <p:nvPr/>
            </p:nvSpPr>
            <p:spPr>
              <a:xfrm flipH="false" flipV="false" rot="0">
                <a:off x="0" y="0"/>
                <a:ext cx="812800" cy="760256"/>
              </a:xfrm>
              <a:custGeom>
                <a:avLst/>
                <a:gdLst/>
                <a:ahLst/>
                <a:cxnLst/>
                <a:rect r="r" b="b" t="t" l="l"/>
                <a:pathLst>
                  <a:path h="760256" w="812800">
                    <a:moveTo>
                      <a:pt x="137108" y="0"/>
                    </a:moveTo>
                    <a:lnTo>
                      <a:pt x="675692" y="0"/>
                    </a:lnTo>
                    <a:cubicBezTo>
                      <a:pt x="712055" y="0"/>
                      <a:pt x="746929" y="14445"/>
                      <a:pt x="772642" y="40158"/>
                    </a:cubicBezTo>
                    <a:cubicBezTo>
                      <a:pt x="798355" y="65871"/>
                      <a:pt x="812800" y="100745"/>
                      <a:pt x="812800" y="137108"/>
                    </a:cubicBezTo>
                    <a:lnTo>
                      <a:pt x="812800" y="623148"/>
                    </a:lnTo>
                    <a:cubicBezTo>
                      <a:pt x="812800" y="698870"/>
                      <a:pt x="751415" y="760256"/>
                      <a:pt x="675692" y="760256"/>
                    </a:cubicBezTo>
                    <a:lnTo>
                      <a:pt x="137108" y="760256"/>
                    </a:lnTo>
                    <a:cubicBezTo>
                      <a:pt x="100745" y="760256"/>
                      <a:pt x="65871" y="745811"/>
                      <a:pt x="40158" y="720098"/>
                    </a:cubicBezTo>
                    <a:cubicBezTo>
                      <a:pt x="14445" y="694385"/>
                      <a:pt x="0" y="659511"/>
                      <a:pt x="0" y="623148"/>
                    </a:cubicBezTo>
                    <a:lnTo>
                      <a:pt x="0" y="137108"/>
                    </a:lnTo>
                    <a:cubicBezTo>
                      <a:pt x="0" y="100745"/>
                      <a:pt x="14445" y="65871"/>
                      <a:pt x="40158" y="40158"/>
                    </a:cubicBezTo>
                    <a:cubicBezTo>
                      <a:pt x="65871" y="14445"/>
                      <a:pt x="100745" y="0"/>
                      <a:pt x="137108" y="0"/>
                    </a:cubicBezTo>
                    <a:close/>
                  </a:path>
                </a:pathLst>
              </a:custGeom>
              <a:blipFill>
                <a:blip r:embed="rId13"/>
                <a:stretch>
                  <a:fillRect l="0" t="-13775" r="0" b="-13775"/>
                </a:stretch>
              </a:blipFill>
            </p:spPr>
          </p:sp>
        </p:grpSp>
      </p:grpSp>
      <p:sp>
        <p:nvSpPr>
          <p:cNvPr name="Freeform 27" id="27"/>
          <p:cNvSpPr/>
          <p:nvPr/>
        </p:nvSpPr>
        <p:spPr>
          <a:xfrm flipH="false" flipV="false" rot="0">
            <a:off x="3737848" y="8469609"/>
            <a:ext cx="777235" cy="950747"/>
          </a:xfrm>
          <a:custGeom>
            <a:avLst/>
            <a:gdLst/>
            <a:ahLst/>
            <a:cxnLst/>
            <a:rect r="r" b="b" t="t" l="l"/>
            <a:pathLst>
              <a:path h="950747" w="777235">
                <a:moveTo>
                  <a:pt x="0" y="0"/>
                </a:moveTo>
                <a:lnTo>
                  <a:pt x="777235" y="0"/>
                </a:lnTo>
                <a:lnTo>
                  <a:pt x="777235" y="950746"/>
                </a:lnTo>
                <a:lnTo>
                  <a:pt x="0" y="95074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1590656" y="8430593"/>
            <a:ext cx="820233" cy="953759"/>
          </a:xfrm>
          <a:custGeom>
            <a:avLst/>
            <a:gdLst/>
            <a:ahLst/>
            <a:cxnLst/>
            <a:rect r="r" b="b" t="t" l="l"/>
            <a:pathLst>
              <a:path h="953759" w="820233">
                <a:moveTo>
                  <a:pt x="0" y="0"/>
                </a:moveTo>
                <a:lnTo>
                  <a:pt x="820233" y="0"/>
                </a:lnTo>
                <a:lnTo>
                  <a:pt x="820233" y="953759"/>
                </a:lnTo>
                <a:lnTo>
                  <a:pt x="0" y="95375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0">
            <a:off x="4741243" y="8469609"/>
            <a:ext cx="707731" cy="855264"/>
          </a:xfrm>
          <a:custGeom>
            <a:avLst/>
            <a:gdLst/>
            <a:ahLst/>
            <a:cxnLst/>
            <a:rect r="r" b="b" t="t" l="l"/>
            <a:pathLst>
              <a:path h="855264" w="707731">
                <a:moveTo>
                  <a:pt x="0" y="0"/>
                </a:moveTo>
                <a:lnTo>
                  <a:pt x="707731" y="0"/>
                </a:lnTo>
                <a:lnTo>
                  <a:pt x="707731" y="855264"/>
                </a:lnTo>
                <a:lnTo>
                  <a:pt x="0" y="85526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0" id="30"/>
          <p:cNvSpPr/>
          <p:nvPr/>
        </p:nvSpPr>
        <p:spPr>
          <a:xfrm flipH="false" flipV="false" rot="0">
            <a:off x="5554491" y="8430593"/>
            <a:ext cx="933295" cy="933295"/>
          </a:xfrm>
          <a:custGeom>
            <a:avLst/>
            <a:gdLst/>
            <a:ahLst/>
            <a:cxnLst/>
            <a:rect r="r" b="b" t="t" l="l"/>
            <a:pathLst>
              <a:path h="933295" w="933295">
                <a:moveTo>
                  <a:pt x="0" y="0"/>
                </a:moveTo>
                <a:lnTo>
                  <a:pt x="933296" y="0"/>
                </a:lnTo>
                <a:lnTo>
                  <a:pt x="933296" y="933295"/>
                </a:lnTo>
                <a:lnTo>
                  <a:pt x="0" y="93329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1" id="31"/>
          <p:cNvSpPr/>
          <p:nvPr/>
        </p:nvSpPr>
        <p:spPr>
          <a:xfrm flipH="false" flipV="false" rot="0">
            <a:off x="2547691" y="8452407"/>
            <a:ext cx="931945" cy="931945"/>
          </a:xfrm>
          <a:custGeom>
            <a:avLst/>
            <a:gdLst/>
            <a:ahLst/>
            <a:cxnLst/>
            <a:rect r="r" b="b" t="t" l="l"/>
            <a:pathLst>
              <a:path h="931945" w="931945">
                <a:moveTo>
                  <a:pt x="0" y="0"/>
                </a:moveTo>
                <a:lnTo>
                  <a:pt x="931945" y="0"/>
                </a:lnTo>
                <a:lnTo>
                  <a:pt x="931945" y="931945"/>
                </a:lnTo>
                <a:lnTo>
                  <a:pt x="0" y="93194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grpSp>
        <p:nvGrpSpPr>
          <p:cNvPr name="Group 32" id="32"/>
          <p:cNvGrpSpPr/>
          <p:nvPr/>
        </p:nvGrpSpPr>
        <p:grpSpPr>
          <a:xfrm rot="0">
            <a:off x="8475431" y="2417688"/>
            <a:ext cx="3086100" cy="7648537"/>
            <a:chOff x="0" y="0"/>
            <a:chExt cx="812800" cy="2014430"/>
          </a:xfrm>
        </p:grpSpPr>
        <p:sp>
          <p:nvSpPr>
            <p:cNvPr name="Freeform 33" id="33"/>
            <p:cNvSpPr/>
            <p:nvPr/>
          </p:nvSpPr>
          <p:spPr>
            <a:xfrm flipH="false" flipV="false" rot="0">
              <a:off x="0" y="0"/>
              <a:ext cx="812800" cy="2014430"/>
            </a:xfrm>
            <a:custGeom>
              <a:avLst/>
              <a:gdLst/>
              <a:ahLst/>
              <a:cxnLst/>
              <a:rect r="r" b="b" t="t" l="l"/>
              <a:pathLst>
                <a:path h="2014430" w="812800">
                  <a:moveTo>
                    <a:pt x="127941" y="0"/>
                  </a:moveTo>
                  <a:lnTo>
                    <a:pt x="684859" y="0"/>
                  </a:lnTo>
                  <a:cubicBezTo>
                    <a:pt x="718791" y="0"/>
                    <a:pt x="751333" y="13479"/>
                    <a:pt x="775327" y="37473"/>
                  </a:cubicBezTo>
                  <a:cubicBezTo>
                    <a:pt x="799321" y="61467"/>
                    <a:pt x="812800" y="94009"/>
                    <a:pt x="812800" y="127941"/>
                  </a:cubicBezTo>
                  <a:lnTo>
                    <a:pt x="812800" y="1886489"/>
                  </a:lnTo>
                  <a:cubicBezTo>
                    <a:pt x="812800" y="1957149"/>
                    <a:pt x="755519" y="2014430"/>
                    <a:pt x="684859" y="2014430"/>
                  </a:cubicBezTo>
                  <a:lnTo>
                    <a:pt x="127941" y="2014430"/>
                  </a:lnTo>
                  <a:cubicBezTo>
                    <a:pt x="94009" y="2014430"/>
                    <a:pt x="61467" y="2000950"/>
                    <a:pt x="37473" y="1976957"/>
                  </a:cubicBezTo>
                  <a:cubicBezTo>
                    <a:pt x="13479" y="1952963"/>
                    <a:pt x="0" y="1920421"/>
                    <a:pt x="0" y="1886489"/>
                  </a:cubicBezTo>
                  <a:lnTo>
                    <a:pt x="0" y="127941"/>
                  </a:lnTo>
                  <a:cubicBezTo>
                    <a:pt x="0" y="94009"/>
                    <a:pt x="13479" y="61467"/>
                    <a:pt x="37473" y="37473"/>
                  </a:cubicBezTo>
                  <a:cubicBezTo>
                    <a:pt x="61467" y="13479"/>
                    <a:pt x="94009" y="0"/>
                    <a:pt x="127941" y="0"/>
                  </a:cubicBezTo>
                  <a:close/>
                </a:path>
              </a:pathLst>
            </a:custGeom>
            <a:solidFill>
              <a:srgbClr val="000000">
                <a:alpha val="0"/>
              </a:srgbClr>
            </a:solidFill>
            <a:ln w="57150" cap="rnd">
              <a:solidFill>
                <a:srgbClr val="A4B9FB"/>
              </a:solidFill>
              <a:prstDash val="dash"/>
              <a:round/>
            </a:ln>
          </p:spPr>
        </p:sp>
        <p:sp>
          <p:nvSpPr>
            <p:cNvPr name="TextBox 34" id="34"/>
            <p:cNvSpPr txBox="true"/>
            <p:nvPr/>
          </p:nvSpPr>
          <p:spPr>
            <a:xfrm>
              <a:off x="0" y="-38100"/>
              <a:ext cx="812800" cy="2052530"/>
            </a:xfrm>
            <a:prstGeom prst="rect">
              <a:avLst/>
            </a:prstGeom>
          </p:spPr>
          <p:txBody>
            <a:bodyPr anchor="ctr" rtlCol="false" tIns="50800" lIns="50800" bIns="50800" rIns="50800"/>
            <a:lstStyle/>
            <a:p>
              <a:pPr algn="ctr">
                <a:lnSpc>
                  <a:spcPts val="2939"/>
                </a:lnSpc>
              </a:pPr>
            </a:p>
          </p:txBody>
        </p:sp>
      </p:grpSp>
      <p:sp>
        <p:nvSpPr>
          <p:cNvPr name="Freeform 35" id="35"/>
          <p:cNvSpPr/>
          <p:nvPr/>
        </p:nvSpPr>
        <p:spPr>
          <a:xfrm flipH="false" flipV="false" rot="0">
            <a:off x="9432272" y="7942894"/>
            <a:ext cx="1113636" cy="1477461"/>
          </a:xfrm>
          <a:custGeom>
            <a:avLst/>
            <a:gdLst/>
            <a:ahLst/>
            <a:cxnLst/>
            <a:rect r="r" b="b" t="t" l="l"/>
            <a:pathLst>
              <a:path h="1477461" w="1113636">
                <a:moveTo>
                  <a:pt x="0" y="0"/>
                </a:moveTo>
                <a:lnTo>
                  <a:pt x="1113637" y="0"/>
                </a:lnTo>
                <a:lnTo>
                  <a:pt x="1113637" y="1477461"/>
                </a:lnTo>
                <a:lnTo>
                  <a:pt x="0" y="147746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pic>
        <p:nvPicPr>
          <p:cNvPr name="Picture 36" id="36"/>
          <p:cNvPicPr>
            <a:picLocks noChangeAspect="true"/>
          </p:cNvPicPr>
          <p:nvPr/>
        </p:nvPicPr>
        <p:blipFill>
          <a:blip r:embed="rId26"/>
          <a:srcRect l="0" t="0" r="0" b="0"/>
          <a:stretch>
            <a:fillRect/>
          </a:stretch>
        </p:blipFill>
        <p:spPr>
          <a:xfrm flipH="false" flipV="false" rot="-7374333">
            <a:off x="3320137" y="6984777"/>
            <a:ext cx="1595813" cy="1436232"/>
          </a:xfrm>
          <a:prstGeom prst="rect">
            <a:avLst/>
          </a:prstGeom>
        </p:spPr>
      </p:pic>
      <p:pic>
        <p:nvPicPr>
          <p:cNvPr name="Picture 37" id="37"/>
          <p:cNvPicPr>
            <a:picLocks noChangeAspect="true"/>
          </p:cNvPicPr>
          <p:nvPr/>
        </p:nvPicPr>
        <p:blipFill>
          <a:blip r:embed="rId26"/>
          <a:srcRect l="0" t="0" r="0" b="0"/>
          <a:stretch>
            <a:fillRect/>
          </a:stretch>
        </p:blipFill>
        <p:spPr>
          <a:xfrm flipH="false" flipV="false" rot="8527607">
            <a:off x="6598757" y="7595706"/>
            <a:ext cx="2419847" cy="2177863"/>
          </a:xfrm>
          <a:prstGeom prst="rect">
            <a:avLst/>
          </a:prstGeom>
        </p:spPr>
      </p:pic>
      <p:sp>
        <p:nvSpPr>
          <p:cNvPr name="Freeform 38" id="38"/>
          <p:cNvSpPr/>
          <p:nvPr/>
        </p:nvSpPr>
        <p:spPr>
          <a:xfrm flipH="false" flipV="false" rot="0">
            <a:off x="9144000" y="2881570"/>
            <a:ext cx="1564489" cy="1602363"/>
          </a:xfrm>
          <a:custGeom>
            <a:avLst/>
            <a:gdLst/>
            <a:ahLst/>
            <a:cxnLst/>
            <a:rect r="r" b="b" t="t" l="l"/>
            <a:pathLst>
              <a:path h="1602363" w="1564489">
                <a:moveTo>
                  <a:pt x="0" y="0"/>
                </a:moveTo>
                <a:lnTo>
                  <a:pt x="1564489" y="0"/>
                </a:lnTo>
                <a:lnTo>
                  <a:pt x="1564489" y="1602363"/>
                </a:lnTo>
                <a:lnTo>
                  <a:pt x="0" y="1602363"/>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39" id="39"/>
          <p:cNvSpPr txBox="true"/>
          <p:nvPr/>
        </p:nvSpPr>
        <p:spPr>
          <a:xfrm rot="0">
            <a:off x="1844336" y="540597"/>
            <a:ext cx="14599328" cy="588069"/>
          </a:xfrm>
          <a:prstGeom prst="rect">
            <a:avLst/>
          </a:prstGeom>
        </p:spPr>
        <p:txBody>
          <a:bodyPr anchor="t" rtlCol="false" tIns="0" lIns="0" bIns="0" rIns="0">
            <a:spAutoFit/>
          </a:bodyPr>
          <a:lstStyle/>
          <a:p>
            <a:pPr algn="ctr">
              <a:lnSpc>
                <a:spcPts val="4336"/>
              </a:lnSpc>
            </a:pPr>
            <a:r>
              <a:rPr lang="en-US" b="true" sz="3097">
                <a:solidFill>
                  <a:srgbClr val="295AEB"/>
                </a:solidFill>
                <a:latin typeface="Arial Bold"/>
                <a:ea typeface="Arial Bold"/>
                <a:cs typeface="Arial Bold"/>
                <a:sym typeface="Arial Bold"/>
              </a:rPr>
              <a:t>Sprint 1.2 : Tests de sécurité et notifications</a:t>
            </a:r>
          </a:p>
        </p:txBody>
      </p:sp>
      <p:sp>
        <p:nvSpPr>
          <p:cNvPr name="Freeform 40" id="40"/>
          <p:cNvSpPr/>
          <p:nvPr/>
        </p:nvSpPr>
        <p:spPr>
          <a:xfrm flipH="true" flipV="true" rot="0">
            <a:off x="16112679" y="-1147018"/>
            <a:ext cx="5117637" cy="4829770"/>
          </a:xfrm>
          <a:custGeom>
            <a:avLst/>
            <a:gdLst/>
            <a:ahLst/>
            <a:cxnLst/>
            <a:rect r="r" b="b" t="t" l="l"/>
            <a:pathLst>
              <a:path h="4829770" w="5117637">
                <a:moveTo>
                  <a:pt x="5117637" y="4829770"/>
                </a:moveTo>
                <a:lnTo>
                  <a:pt x="0" y="4829770"/>
                </a:lnTo>
                <a:lnTo>
                  <a:pt x="0" y="0"/>
                </a:lnTo>
                <a:lnTo>
                  <a:pt x="5117637" y="0"/>
                </a:lnTo>
                <a:lnTo>
                  <a:pt x="5117637" y="482977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41" id="41"/>
          <p:cNvSpPr/>
          <p:nvPr/>
        </p:nvSpPr>
        <p:spPr>
          <a:xfrm flipH="false" flipV="true" rot="0">
            <a:off x="-2956685" y="-1299418"/>
            <a:ext cx="5101364" cy="4814412"/>
          </a:xfrm>
          <a:custGeom>
            <a:avLst/>
            <a:gdLst/>
            <a:ahLst/>
            <a:cxnLst/>
            <a:rect r="r" b="b" t="t" l="l"/>
            <a:pathLst>
              <a:path h="4814412" w="5101364">
                <a:moveTo>
                  <a:pt x="0" y="4814412"/>
                </a:moveTo>
                <a:lnTo>
                  <a:pt x="5101363" y="4814412"/>
                </a:lnTo>
                <a:lnTo>
                  <a:pt x="5101363" y="0"/>
                </a:lnTo>
                <a:lnTo>
                  <a:pt x="0" y="0"/>
                </a:lnTo>
                <a:lnTo>
                  <a:pt x="0" y="4814412"/>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pic>
        <p:nvPicPr>
          <p:cNvPr name="Picture 42" id="42"/>
          <p:cNvPicPr>
            <a:picLocks noChangeAspect="true"/>
          </p:cNvPicPr>
          <p:nvPr/>
        </p:nvPicPr>
        <p:blipFill>
          <a:blip r:embed="rId26"/>
          <a:srcRect l="0" t="0" r="0" b="0"/>
          <a:stretch>
            <a:fillRect/>
          </a:stretch>
        </p:blipFill>
        <p:spPr>
          <a:xfrm flipH="false" flipV="false" rot="-7374333">
            <a:off x="2773613" y="6984777"/>
            <a:ext cx="1595813" cy="1436232"/>
          </a:xfrm>
          <a:prstGeom prst="rect">
            <a:avLst/>
          </a:prstGeom>
        </p:spPr>
      </p:pic>
      <p:pic>
        <p:nvPicPr>
          <p:cNvPr name="Picture 43" id="43"/>
          <p:cNvPicPr>
            <a:picLocks noChangeAspect="true"/>
          </p:cNvPicPr>
          <p:nvPr/>
        </p:nvPicPr>
        <p:blipFill>
          <a:blip r:embed="rId26"/>
          <a:srcRect l="0" t="0" r="0" b="0"/>
          <a:stretch>
            <a:fillRect/>
          </a:stretch>
        </p:blipFill>
        <p:spPr>
          <a:xfrm flipH="false" flipV="false" rot="-7374333">
            <a:off x="3809987" y="6984777"/>
            <a:ext cx="1595813" cy="1436232"/>
          </a:xfrm>
          <a:prstGeom prst="rect">
            <a:avLst/>
          </a:prstGeom>
        </p:spPr>
      </p:pic>
      <p:pic>
        <p:nvPicPr>
          <p:cNvPr name="Picture 44" id="44"/>
          <p:cNvPicPr>
            <a:picLocks noChangeAspect="true"/>
          </p:cNvPicPr>
          <p:nvPr/>
        </p:nvPicPr>
        <p:blipFill>
          <a:blip r:embed="rId26"/>
          <a:srcRect l="0" t="0" r="0" b="0"/>
          <a:stretch>
            <a:fillRect/>
          </a:stretch>
        </p:blipFill>
        <p:spPr>
          <a:xfrm flipH="false" flipV="false" rot="8527607">
            <a:off x="11884982" y="4749999"/>
            <a:ext cx="2419847" cy="2177863"/>
          </a:xfrm>
          <a:prstGeom prst="rect">
            <a:avLst/>
          </a:prstGeom>
        </p:spPr>
      </p:pic>
      <p:sp>
        <p:nvSpPr>
          <p:cNvPr name="Freeform 45" id="45"/>
          <p:cNvSpPr/>
          <p:nvPr/>
        </p:nvSpPr>
        <p:spPr>
          <a:xfrm flipH="false" flipV="false" rot="0">
            <a:off x="9212822" y="5410825"/>
            <a:ext cx="1625135" cy="1566224"/>
          </a:xfrm>
          <a:custGeom>
            <a:avLst/>
            <a:gdLst/>
            <a:ahLst/>
            <a:cxnLst/>
            <a:rect r="r" b="b" t="t" l="l"/>
            <a:pathLst>
              <a:path h="1566224" w="1625135">
                <a:moveTo>
                  <a:pt x="0" y="0"/>
                </a:moveTo>
                <a:lnTo>
                  <a:pt x="1625135" y="0"/>
                </a:lnTo>
                <a:lnTo>
                  <a:pt x="1625135" y="1566224"/>
                </a:lnTo>
                <a:lnTo>
                  <a:pt x="0" y="1566224"/>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46" id="46"/>
          <p:cNvSpPr txBox="true"/>
          <p:nvPr/>
        </p:nvSpPr>
        <p:spPr>
          <a:xfrm rot="0">
            <a:off x="17079669" y="9475053"/>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26</a:t>
            </a:r>
          </a:p>
        </p:txBody>
      </p:sp>
      <p:sp>
        <p:nvSpPr>
          <p:cNvPr name="TextBox 47" id="47"/>
          <p:cNvSpPr txBox="true"/>
          <p:nvPr/>
        </p:nvSpPr>
        <p:spPr>
          <a:xfrm rot="0">
            <a:off x="3232129" y="1421016"/>
            <a:ext cx="12400286" cy="495300"/>
          </a:xfrm>
          <a:prstGeom prst="rect">
            <a:avLst/>
          </a:prstGeom>
        </p:spPr>
        <p:txBody>
          <a:bodyPr anchor="t" rtlCol="false" tIns="0" lIns="0" bIns="0" rIns="0">
            <a:spAutoFit/>
          </a:bodyPr>
          <a:lstStyle/>
          <a:p>
            <a:pPr algn="ctr">
              <a:lnSpc>
                <a:spcPts val="4199"/>
              </a:lnSpc>
              <a:spcBef>
                <a:spcPct val="0"/>
              </a:spcBef>
            </a:pPr>
            <a:r>
              <a:rPr lang="en-US" b="true" sz="2999">
                <a:solidFill>
                  <a:srgbClr val="013174"/>
                </a:solidFill>
                <a:latin typeface="Open Sans 1 Bold"/>
                <a:ea typeface="Open Sans 1 Bold"/>
                <a:cs typeface="Open Sans 1 Bold"/>
                <a:sym typeface="Open Sans 1 Bold"/>
              </a:rPr>
              <a:t>Étapes du processus d’automatisation des tests de sécurité</a:t>
            </a:r>
          </a:p>
        </p:txBody>
      </p:sp>
      <p:sp>
        <p:nvSpPr>
          <p:cNvPr name="TextBox 48" id="48"/>
          <p:cNvSpPr txBox="true"/>
          <p:nvPr/>
        </p:nvSpPr>
        <p:spPr>
          <a:xfrm rot="0">
            <a:off x="2547691" y="2773788"/>
            <a:ext cx="3269754"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123586"/>
                </a:solidFill>
                <a:latin typeface="Arial Bold"/>
                <a:ea typeface="Arial Bold"/>
                <a:cs typeface="Arial Bold"/>
                <a:sym typeface="Arial Bold"/>
              </a:rPr>
              <a:t>Intégration + Configuration</a:t>
            </a:r>
          </a:p>
        </p:txBody>
      </p:sp>
      <p:sp>
        <p:nvSpPr>
          <p:cNvPr name="TextBox 49" id="49"/>
          <p:cNvSpPr txBox="true"/>
          <p:nvPr/>
        </p:nvSpPr>
        <p:spPr>
          <a:xfrm rot="0">
            <a:off x="2735965" y="9427428"/>
            <a:ext cx="3247430"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013174"/>
                </a:solidFill>
                <a:latin typeface="Arial Bold"/>
                <a:ea typeface="Arial Bold"/>
                <a:cs typeface="Arial Bold"/>
                <a:sym typeface="Arial Bold"/>
              </a:rPr>
              <a:t>Génération rapports variés</a:t>
            </a:r>
          </a:p>
        </p:txBody>
      </p:sp>
      <p:sp>
        <p:nvSpPr>
          <p:cNvPr name="TextBox 50" id="50"/>
          <p:cNvSpPr txBox="true"/>
          <p:nvPr/>
        </p:nvSpPr>
        <p:spPr>
          <a:xfrm rot="0">
            <a:off x="14356407" y="6891324"/>
            <a:ext cx="2902893" cy="387350"/>
          </a:xfrm>
          <a:prstGeom prst="rect">
            <a:avLst/>
          </a:prstGeom>
        </p:spPr>
        <p:txBody>
          <a:bodyPr anchor="t" rtlCol="false" tIns="0" lIns="0" bIns="0" rIns="0">
            <a:spAutoFit/>
          </a:bodyPr>
          <a:lstStyle/>
          <a:p>
            <a:pPr algn="ctr">
              <a:lnSpc>
                <a:spcPts val="2800"/>
              </a:lnSpc>
              <a:spcBef>
                <a:spcPct val="0"/>
              </a:spcBef>
            </a:pPr>
            <a:r>
              <a:rPr lang="en-US" b="true" sz="2000">
                <a:solidFill>
                  <a:srgbClr val="013174"/>
                </a:solidFill>
                <a:latin typeface="Arial Bold"/>
                <a:ea typeface="Arial Bold"/>
                <a:cs typeface="Arial Bold"/>
                <a:sym typeface="Arial Bold"/>
              </a:rPr>
              <a:t>Génération rapport final</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3868" y="-130422"/>
            <a:ext cx="3245277" cy="10547844"/>
            <a:chOff x="0" y="0"/>
            <a:chExt cx="1047305" cy="3403967"/>
          </a:xfrm>
        </p:grpSpPr>
        <p:sp>
          <p:nvSpPr>
            <p:cNvPr name="Freeform 3" id="3"/>
            <p:cNvSpPr/>
            <p:nvPr/>
          </p:nvSpPr>
          <p:spPr>
            <a:xfrm flipH="false" flipV="false" rot="0">
              <a:off x="0" y="0"/>
              <a:ext cx="1047305" cy="3403967"/>
            </a:xfrm>
            <a:custGeom>
              <a:avLst/>
              <a:gdLst/>
              <a:ahLst/>
              <a:cxnLst/>
              <a:rect r="r" b="b" t="t" l="l"/>
              <a:pathLst>
                <a:path h="3403967" w="1047305">
                  <a:moveTo>
                    <a:pt x="0" y="0"/>
                  </a:moveTo>
                  <a:lnTo>
                    <a:pt x="1047305" y="0"/>
                  </a:lnTo>
                  <a:lnTo>
                    <a:pt x="1047305" y="3403967"/>
                  </a:lnTo>
                  <a:lnTo>
                    <a:pt x="0" y="3403967"/>
                  </a:lnTo>
                  <a:close/>
                </a:path>
              </a:pathLst>
            </a:custGeom>
            <a:solidFill>
              <a:srgbClr val="123586"/>
            </a:solidFill>
          </p:spPr>
        </p:sp>
        <p:sp>
          <p:nvSpPr>
            <p:cNvPr name="TextBox 4" id="4"/>
            <p:cNvSpPr txBox="true"/>
            <p:nvPr/>
          </p:nvSpPr>
          <p:spPr>
            <a:xfrm>
              <a:off x="0" y="-38100"/>
              <a:ext cx="1047305" cy="3442067"/>
            </a:xfrm>
            <a:prstGeom prst="rect">
              <a:avLst/>
            </a:prstGeom>
          </p:spPr>
          <p:txBody>
            <a:bodyPr anchor="ctr" rtlCol="false" tIns="50800" lIns="50800" bIns="50800" rIns="50800"/>
            <a:lstStyle/>
            <a:p>
              <a:pPr algn="ctr">
                <a:lnSpc>
                  <a:spcPts val="2939"/>
                </a:lnSpc>
              </a:pPr>
            </a:p>
          </p:txBody>
        </p:sp>
      </p:grpSp>
      <p:sp>
        <p:nvSpPr>
          <p:cNvPr name="Freeform 5" id="5"/>
          <p:cNvSpPr/>
          <p:nvPr/>
        </p:nvSpPr>
        <p:spPr>
          <a:xfrm flipH="false" flipV="true" rot="0">
            <a:off x="0" y="0"/>
            <a:ext cx="1731409" cy="1634017"/>
          </a:xfrm>
          <a:custGeom>
            <a:avLst/>
            <a:gdLst/>
            <a:ahLst/>
            <a:cxnLst/>
            <a:rect r="r" b="b" t="t" l="l"/>
            <a:pathLst>
              <a:path h="1634017" w="1731409">
                <a:moveTo>
                  <a:pt x="0" y="1634017"/>
                </a:moveTo>
                <a:lnTo>
                  <a:pt x="1731409" y="1634017"/>
                </a:lnTo>
                <a:lnTo>
                  <a:pt x="1731409" y="0"/>
                </a:lnTo>
                <a:lnTo>
                  <a:pt x="0" y="0"/>
                </a:lnTo>
                <a:lnTo>
                  <a:pt x="0" y="1634017"/>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pic>
        <p:nvPicPr>
          <p:cNvPr name="Picture 6" id="6"/>
          <p:cNvPicPr>
            <a:picLocks noChangeAspect="true"/>
          </p:cNvPicPr>
          <p:nvPr/>
        </p:nvPicPr>
        <p:blipFill>
          <a:blip r:embed="rId4"/>
          <a:srcRect l="0" t="0" r="0" b="0"/>
          <a:stretch>
            <a:fillRect/>
          </a:stretch>
        </p:blipFill>
        <p:spPr>
          <a:xfrm flipH="false" flipV="false" rot="0">
            <a:off x="208162" y="8753916"/>
            <a:ext cx="1315085" cy="1369880"/>
          </a:xfrm>
          <a:prstGeom prst="rect">
            <a:avLst/>
          </a:prstGeom>
        </p:spPr>
      </p:pic>
      <p:pic>
        <p:nvPicPr>
          <p:cNvPr name="Picture 7" id="7">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2020754" y="875249"/>
            <a:ext cx="15748763" cy="8858679"/>
          </a:xfrm>
          <a:prstGeom prst="rect">
            <a:avLst/>
          </a:prstGeom>
        </p:spPr>
      </p:pic>
      <p:sp>
        <p:nvSpPr>
          <p:cNvPr name="TextBox 8" id="8"/>
          <p:cNvSpPr txBox="true"/>
          <p:nvPr/>
        </p:nvSpPr>
        <p:spPr>
          <a:xfrm rot="0">
            <a:off x="2020754" y="212429"/>
            <a:ext cx="14599328" cy="604579"/>
          </a:xfrm>
          <a:prstGeom prst="rect">
            <a:avLst/>
          </a:prstGeom>
        </p:spPr>
        <p:txBody>
          <a:bodyPr anchor="t" rtlCol="false" tIns="0" lIns="0" bIns="0" rIns="0">
            <a:spAutoFit/>
          </a:bodyPr>
          <a:lstStyle/>
          <a:p>
            <a:pPr algn="l">
              <a:lnSpc>
                <a:spcPts val="4476"/>
              </a:lnSpc>
            </a:pPr>
            <a:r>
              <a:rPr lang="en-US" b="true" sz="3197">
                <a:solidFill>
                  <a:srgbClr val="295AEB"/>
                </a:solidFill>
                <a:latin typeface="Arial Bold"/>
                <a:ea typeface="Arial Bold"/>
                <a:cs typeface="Arial Bold"/>
                <a:sym typeface="Arial Bold"/>
              </a:rPr>
              <a:t>Sprint 1.2 : Tests de sécurité et notifications: Réalisation</a:t>
            </a:r>
          </a:p>
        </p:txBody>
      </p:sp>
      <p:sp>
        <p:nvSpPr>
          <p:cNvPr name="TextBox 9" id="9"/>
          <p:cNvSpPr txBox="true"/>
          <p:nvPr/>
        </p:nvSpPr>
        <p:spPr>
          <a:xfrm rot="0">
            <a:off x="17259300" y="9695829"/>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27</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7777" y="5954242"/>
            <a:ext cx="5028199" cy="50281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4" id="4"/>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5" id="5"/>
          <p:cNvSpPr/>
          <p:nvPr/>
        </p:nvSpPr>
        <p:spPr>
          <a:xfrm flipH="false" flipV="false" rot="0">
            <a:off x="10640206" y="0"/>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6" id="6"/>
          <p:cNvSpPr/>
          <p:nvPr/>
        </p:nvSpPr>
        <p:spPr>
          <a:xfrm flipH="false" flipV="false" rot="0">
            <a:off x="-253622" y="842071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TextBox 7" id="7"/>
          <p:cNvSpPr txBox="true"/>
          <p:nvPr/>
        </p:nvSpPr>
        <p:spPr>
          <a:xfrm rot="0">
            <a:off x="640897" y="2501932"/>
            <a:ext cx="11983343" cy="2444115"/>
          </a:xfrm>
          <a:prstGeom prst="rect">
            <a:avLst/>
          </a:prstGeom>
        </p:spPr>
        <p:txBody>
          <a:bodyPr anchor="t" rtlCol="false" tIns="0" lIns="0" bIns="0" rIns="0">
            <a:spAutoFit/>
          </a:bodyPr>
          <a:lstStyle/>
          <a:p>
            <a:pPr algn="l">
              <a:lnSpc>
                <a:spcPts val="9600"/>
              </a:lnSpc>
            </a:pPr>
            <a:r>
              <a:rPr lang="en-US" sz="8000" b="true">
                <a:solidFill>
                  <a:srgbClr val="123586"/>
                </a:solidFill>
                <a:latin typeface="Eastman Grotesque Bold"/>
                <a:ea typeface="Eastman Grotesque Bold"/>
                <a:cs typeface="Eastman Grotesque Bold"/>
                <a:sym typeface="Eastman Grotesque Bold"/>
              </a:rPr>
              <a:t>RELEASE 2:</a:t>
            </a:r>
          </a:p>
          <a:p>
            <a:pPr algn="l">
              <a:lnSpc>
                <a:spcPts val="4799"/>
              </a:lnSpc>
            </a:pPr>
            <a:r>
              <a:rPr lang="en-US" sz="3999" b="true">
                <a:solidFill>
                  <a:srgbClr val="123586"/>
                </a:solidFill>
                <a:latin typeface="Eastman Grotesque Bold"/>
                <a:ea typeface="Eastman Grotesque Bold"/>
                <a:cs typeface="Eastman Grotesque Bold"/>
                <a:sym typeface="Eastman Grotesque Bold"/>
              </a:rPr>
              <a:t>Automatisation des tests fonctionnels et SEO, génération des rapports et dockerisation</a:t>
            </a:r>
          </a:p>
        </p:txBody>
      </p:sp>
      <p:grpSp>
        <p:nvGrpSpPr>
          <p:cNvPr name="Group 8" id="8"/>
          <p:cNvGrpSpPr/>
          <p:nvPr/>
        </p:nvGrpSpPr>
        <p:grpSpPr>
          <a:xfrm rot="0">
            <a:off x="14851904" y="-2111009"/>
            <a:ext cx="4305442" cy="430544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10" id="10"/>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1" id="11"/>
          <p:cNvGrpSpPr/>
          <p:nvPr/>
        </p:nvGrpSpPr>
        <p:grpSpPr>
          <a:xfrm rot="0">
            <a:off x="13803451" y="-3158123"/>
            <a:ext cx="4305442" cy="43054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3" id="13"/>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14" id="14"/>
          <p:cNvSpPr/>
          <p:nvPr/>
        </p:nvSpPr>
        <p:spPr>
          <a:xfrm flipH="true" flipV="false" rot="0">
            <a:off x="11087465" y="-951140"/>
            <a:ext cx="12343670" cy="12452630"/>
          </a:xfrm>
          <a:custGeom>
            <a:avLst/>
            <a:gdLst/>
            <a:ahLst/>
            <a:cxnLst/>
            <a:rect r="r" b="b" t="t" l="l"/>
            <a:pathLst>
              <a:path h="12452630" w="12343670">
                <a:moveTo>
                  <a:pt x="12343670" y="0"/>
                </a:moveTo>
                <a:lnTo>
                  <a:pt x="0" y="0"/>
                </a:lnTo>
                <a:lnTo>
                  <a:pt x="0" y="12452630"/>
                </a:lnTo>
                <a:lnTo>
                  <a:pt x="12343670" y="12452630"/>
                </a:lnTo>
                <a:lnTo>
                  <a:pt x="1234367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5" id="15"/>
          <p:cNvGrpSpPr/>
          <p:nvPr/>
        </p:nvGrpSpPr>
        <p:grpSpPr>
          <a:xfrm rot="0">
            <a:off x="12107235" y="602652"/>
            <a:ext cx="4672523" cy="46725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7" id="17"/>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8" id="18"/>
          <p:cNvGrpSpPr/>
          <p:nvPr/>
        </p:nvGrpSpPr>
        <p:grpSpPr>
          <a:xfrm rot="0">
            <a:off x="12624241" y="1216140"/>
            <a:ext cx="3574289" cy="3445547"/>
            <a:chOff x="0" y="0"/>
            <a:chExt cx="435945" cy="420242"/>
          </a:xfrm>
        </p:grpSpPr>
        <p:sp>
          <p:nvSpPr>
            <p:cNvPr name="Freeform 19" id="19"/>
            <p:cNvSpPr/>
            <p:nvPr/>
          </p:nvSpPr>
          <p:spPr>
            <a:xfrm flipH="false" flipV="false" rot="0">
              <a:off x="0" y="0"/>
              <a:ext cx="435945" cy="420242"/>
            </a:xfrm>
            <a:custGeom>
              <a:avLst/>
              <a:gdLst/>
              <a:ahLst/>
              <a:cxnLst/>
              <a:rect r="r" b="b" t="t" l="l"/>
              <a:pathLst>
                <a:path h="420242" w="435945">
                  <a:moveTo>
                    <a:pt x="217972" y="0"/>
                  </a:moveTo>
                  <a:lnTo>
                    <a:pt x="435945" y="210121"/>
                  </a:lnTo>
                  <a:lnTo>
                    <a:pt x="217972" y="420242"/>
                  </a:lnTo>
                  <a:lnTo>
                    <a:pt x="0" y="210121"/>
                  </a:lnTo>
                  <a:lnTo>
                    <a:pt x="217972" y="0"/>
                  </a:lnTo>
                  <a:close/>
                </a:path>
              </a:pathLst>
            </a:custGeom>
            <a:solidFill>
              <a:srgbClr val="FFFFFF"/>
            </a:solidFill>
          </p:spPr>
        </p:sp>
        <p:sp>
          <p:nvSpPr>
            <p:cNvPr name="TextBox 20" id="20"/>
            <p:cNvSpPr txBox="true"/>
            <p:nvPr/>
          </p:nvSpPr>
          <p:spPr>
            <a:xfrm>
              <a:off x="74928" y="-80171"/>
              <a:ext cx="286089" cy="428184"/>
            </a:xfrm>
            <a:prstGeom prst="rect">
              <a:avLst/>
            </a:prstGeom>
          </p:spPr>
          <p:txBody>
            <a:bodyPr anchor="ctr" rtlCol="false" tIns="50800" lIns="50800" bIns="50800" rIns="50800"/>
            <a:lstStyle/>
            <a:p>
              <a:pPr algn="ctr">
                <a:lnSpc>
                  <a:spcPts val="11200"/>
                </a:lnSpc>
              </a:pPr>
            </a:p>
          </p:txBody>
        </p:sp>
      </p:grpSp>
      <p:sp>
        <p:nvSpPr>
          <p:cNvPr name="TextBox 21" id="21"/>
          <p:cNvSpPr txBox="true"/>
          <p:nvPr/>
        </p:nvSpPr>
        <p:spPr>
          <a:xfrm rot="0">
            <a:off x="13297554" y="2252616"/>
            <a:ext cx="2227663" cy="1228725"/>
          </a:xfrm>
          <a:prstGeom prst="rect">
            <a:avLst/>
          </a:prstGeom>
        </p:spPr>
        <p:txBody>
          <a:bodyPr anchor="t" rtlCol="false" tIns="0" lIns="0" bIns="0" rIns="0">
            <a:spAutoFit/>
          </a:bodyPr>
          <a:lstStyle/>
          <a:p>
            <a:pPr algn="ctr">
              <a:lnSpc>
                <a:spcPts val="9600"/>
              </a:lnSpc>
            </a:pPr>
            <a:r>
              <a:rPr lang="en-US" b="true" sz="8000" spc="-864">
                <a:solidFill>
                  <a:srgbClr val="013174"/>
                </a:solidFill>
                <a:latin typeface="Aileron Bold"/>
                <a:ea typeface="Aileron Bold"/>
                <a:cs typeface="Aileron Bold"/>
                <a:sym typeface="Aileron Bold"/>
              </a:rPr>
              <a:t>05</a:t>
            </a:r>
          </a:p>
        </p:txBody>
      </p:sp>
      <p:sp>
        <p:nvSpPr>
          <p:cNvPr name="TextBox 22" id="22"/>
          <p:cNvSpPr txBox="true"/>
          <p:nvPr/>
        </p:nvSpPr>
        <p:spPr>
          <a:xfrm rot="0">
            <a:off x="2548156" y="5570284"/>
            <a:ext cx="9177932" cy="1130994"/>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2.1: Intégration des fonctionnalités clés de gestion des scans</a:t>
            </a:r>
          </a:p>
        </p:txBody>
      </p:sp>
      <p:sp>
        <p:nvSpPr>
          <p:cNvPr name="Freeform 23" id="23"/>
          <p:cNvSpPr/>
          <p:nvPr/>
        </p:nvSpPr>
        <p:spPr>
          <a:xfrm flipH="false" flipV="false" rot="0">
            <a:off x="1682940" y="5646109"/>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682940" y="7340397"/>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2600373" y="7289722"/>
            <a:ext cx="9177932" cy="1130994"/>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2.2: Finalisation et dockerisation de l’application</a:t>
            </a:r>
          </a:p>
        </p:txBody>
      </p:sp>
      <p:sp>
        <p:nvSpPr>
          <p:cNvPr name="TextBox 26" id="26"/>
          <p:cNvSpPr txBox="true"/>
          <p:nvPr/>
        </p:nvSpPr>
        <p:spPr>
          <a:xfrm rot="0">
            <a:off x="16749083" y="9351862"/>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FFFFF"/>
                </a:solidFill>
                <a:latin typeface="Open Sauce Bold"/>
                <a:ea typeface="Open Sauce Bold"/>
                <a:cs typeface="Open Sauce Bold"/>
                <a:sym typeface="Open Sauce Bold"/>
              </a:rPr>
              <a:t>28</a:t>
            </a: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817" y="2800495"/>
            <a:ext cx="16636367" cy="5941737"/>
          </a:xfrm>
          <a:custGeom>
            <a:avLst/>
            <a:gdLst/>
            <a:ahLst/>
            <a:cxnLst/>
            <a:rect r="r" b="b" t="t" l="l"/>
            <a:pathLst>
              <a:path h="5941737" w="16636367">
                <a:moveTo>
                  <a:pt x="0" y="0"/>
                </a:moveTo>
                <a:lnTo>
                  <a:pt x="16636366" y="0"/>
                </a:lnTo>
                <a:lnTo>
                  <a:pt x="16636366" y="5941737"/>
                </a:lnTo>
                <a:lnTo>
                  <a:pt x="0" y="5941737"/>
                </a:lnTo>
                <a:lnTo>
                  <a:pt x="0" y="0"/>
                </a:lnTo>
                <a:close/>
              </a:path>
            </a:pathLst>
          </a:custGeom>
          <a:blipFill>
            <a:blip r:embed="rId2"/>
            <a:stretch>
              <a:fillRect l="-873" t="0" r="-4795" b="0"/>
            </a:stretch>
          </a:blipFill>
        </p:spPr>
      </p:sp>
      <p:sp>
        <p:nvSpPr>
          <p:cNvPr name="TextBox 3" id="3"/>
          <p:cNvSpPr txBox="true"/>
          <p:nvPr/>
        </p:nvSpPr>
        <p:spPr>
          <a:xfrm rot="0">
            <a:off x="1737836" y="672753"/>
            <a:ext cx="15229282"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2.1: Intégration des fonctionnalités clés de gestion des scans: Analyse</a:t>
            </a:r>
          </a:p>
        </p:txBody>
      </p:sp>
      <p:sp>
        <p:nvSpPr>
          <p:cNvPr name="TextBox 4" id="4"/>
          <p:cNvSpPr txBox="true"/>
          <p:nvPr/>
        </p:nvSpPr>
        <p:spPr>
          <a:xfrm rot="0">
            <a:off x="16967118" y="9416375"/>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29</a:t>
            </a:r>
          </a:p>
        </p:txBody>
      </p:sp>
      <p:sp>
        <p:nvSpPr>
          <p:cNvPr name="Freeform 5" id="5"/>
          <p:cNvSpPr/>
          <p:nvPr/>
        </p:nvSpPr>
        <p:spPr>
          <a:xfrm flipH="false" flipV="true" rot="0">
            <a:off x="-2956685" y="-1299418"/>
            <a:ext cx="5101364" cy="4814412"/>
          </a:xfrm>
          <a:custGeom>
            <a:avLst/>
            <a:gdLst/>
            <a:ahLst/>
            <a:cxnLst/>
            <a:rect r="r" b="b" t="t" l="l"/>
            <a:pathLst>
              <a:path h="4814412" w="5101364">
                <a:moveTo>
                  <a:pt x="0" y="4814412"/>
                </a:moveTo>
                <a:lnTo>
                  <a:pt x="5101363" y="4814412"/>
                </a:lnTo>
                <a:lnTo>
                  <a:pt x="5101363" y="0"/>
                </a:lnTo>
                <a:lnTo>
                  <a:pt x="0" y="0"/>
                </a:lnTo>
                <a:lnTo>
                  <a:pt x="0" y="4814412"/>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true" flipV="true" rot="0">
            <a:off x="16112679" y="-1147018"/>
            <a:ext cx="5117637" cy="4829770"/>
          </a:xfrm>
          <a:custGeom>
            <a:avLst/>
            <a:gdLst/>
            <a:ahLst/>
            <a:cxnLst/>
            <a:rect r="r" b="b" t="t" l="l"/>
            <a:pathLst>
              <a:path h="4829770" w="5117637">
                <a:moveTo>
                  <a:pt x="5117637" y="4829770"/>
                </a:moveTo>
                <a:lnTo>
                  <a:pt x="0" y="4829770"/>
                </a:lnTo>
                <a:lnTo>
                  <a:pt x="0" y="0"/>
                </a:lnTo>
                <a:lnTo>
                  <a:pt x="5117637" y="0"/>
                </a:lnTo>
                <a:lnTo>
                  <a:pt x="5117637" y="482977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7777" y="5954242"/>
            <a:ext cx="5028199" cy="50281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4" id="4"/>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5" id="5"/>
          <p:cNvSpPr/>
          <p:nvPr/>
        </p:nvSpPr>
        <p:spPr>
          <a:xfrm flipH="false" flipV="false" rot="0">
            <a:off x="-253622" y="842071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TextBox 6" id="6"/>
          <p:cNvSpPr txBox="true"/>
          <p:nvPr/>
        </p:nvSpPr>
        <p:spPr>
          <a:xfrm rot="0">
            <a:off x="549158" y="2139080"/>
            <a:ext cx="16881971" cy="1009650"/>
          </a:xfrm>
          <a:prstGeom prst="rect">
            <a:avLst/>
          </a:prstGeom>
        </p:spPr>
        <p:txBody>
          <a:bodyPr anchor="t" rtlCol="false" tIns="0" lIns="0" bIns="0" rIns="0">
            <a:spAutoFit/>
          </a:bodyPr>
          <a:lstStyle/>
          <a:p>
            <a:pPr algn="l">
              <a:lnSpc>
                <a:spcPts val="7800"/>
              </a:lnSpc>
            </a:pPr>
            <a:r>
              <a:rPr lang="en-US" sz="6500" b="true">
                <a:solidFill>
                  <a:srgbClr val="123586"/>
                </a:solidFill>
                <a:latin typeface="Eastman Grotesque Bold"/>
                <a:ea typeface="Eastman Grotesque Bold"/>
                <a:cs typeface="Eastman Grotesque Bold"/>
                <a:sym typeface="Eastman Grotesque Bold"/>
              </a:rPr>
              <a:t>CADRE GÉNÉRAL DU PROJET </a:t>
            </a:r>
          </a:p>
        </p:txBody>
      </p:sp>
      <p:sp>
        <p:nvSpPr>
          <p:cNvPr name="Freeform 7" id="7"/>
          <p:cNvSpPr/>
          <p:nvPr/>
        </p:nvSpPr>
        <p:spPr>
          <a:xfrm flipH="false" flipV="false" rot="0">
            <a:off x="12129970" y="59454"/>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grpSp>
        <p:nvGrpSpPr>
          <p:cNvPr name="Group 8" id="8"/>
          <p:cNvGrpSpPr/>
          <p:nvPr/>
        </p:nvGrpSpPr>
        <p:grpSpPr>
          <a:xfrm rot="0">
            <a:off x="15503275" y="-1901192"/>
            <a:ext cx="4305442" cy="430544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10" id="10"/>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1" id="11"/>
          <p:cNvGrpSpPr/>
          <p:nvPr/>
        </p:nvGrpSpPr>
        <p:grpSpPr>
          <a:xfrm rot="0">
            <a:off x="13803451" y="-2948306"/>
            <a:ext cx="4305442" cy="43054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3" id="13"/>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14" id="14"/>
          <p:cNvSpPr/>
          <p:nvPr/>
        </p:nvSpPr>
        <p:spPr>
          <a:xfrm flipH="true" flipV="false" rot="0">
            <a:off x="11738836" y="-741324"/>
            <a:ext cx="12343670" cy="12452630"/>
          </a:xfrm>
          <a:custGeom>
            <a:avLst/>
            <a:gdLst/>
            <a:ahLst/>
            <a:cxnLst/>
            <a:rect r="r" b="b" t="t" l="l"/>
            <a:pathLst>
              <a:path h="12452630" w="12343670">
                <a:moveTo>
                  <a:pt x="12343670" y="0"/>
                </a:moveTo>
                <a:lnTo>
                  <a:pt x="0" y="0"/>
                </a:lnTo>
                <a:lnTo>
                  <a:pt x="0" y="12452630"/>
                </a:lnTo>
                <a:lnTo>
                  <a:pt x="12343670" y="12452630"/>
                </a:lnTo>
                <a:lnTo>
                  <a:pt x="1234367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5" id="15"/>
          <p:cNvGrpSpPr/>
          <p:nvPr/>
        </p:nvGrpSpPr>
        <p:grpSpPr>
          <a:xfrm rot="0">
            <a:off x="12758606" y="812468"/>
            <a:ext cx="4672523" cy="46725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7" id="17"/>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8" id="18"/>
          <p:cNvGrpSpPr/>
          <p:nvPr/>
        </p:nvGrpSpPr>
        <p:grpSpPr>
          <a:xfrm rot="0">
            <a:off x="13275612" y="1425956"/>
            <a:ext cx="3574289" cy="3445547"/>
            <a:chOff x="0" y="0"/>
            <a:chExt cx="435945" cy="420242"/>
          </a:xfrm>
        </p:grpSpPr>
        <p:sp>
          <p:nvSpPr>
            <p:cNvPr name="Freeform 19" id="19"/>
            <p:cNvSpPr/>
            <p:nvPr/>
          </p:nvSpPr>
          <p:spPr>
            <a:xfrm flipH="false" flipV="false" rot="0">
              <a:off x="0" y="0"/>
              <a:ext cx="435945" cy="420242"/>
            </a:xfrm>
            <a:custGeom>
              <a:avLst/>
              <a:gdLst/>
              <a:ahLst/>
              <a:cxnLst/>
              <a:rect r="r" b="b" t="t" l="l"/>
              <a:pathLst>
                <a:path h="420242" w="435945">
                  <a:moveTo>
                    <a:pt x="217972" y="0"/>
                  </a:moveTo>
                  <a:lnTo>
                    <a:pt x="435945" y="210121"/>
                  </a:lnTo>
                  <a:lnTo>
                    <a:pt x="217972" y="420242"/>
                  </a:lnTo>
                  <a:lnTo>
                    <a:pt x="0" y="210121"/>
                  </a:lnTo>
                  <a:lnTo>
                    <a:pt x="217972" y="0"/>
                  </a:lnTo>
                  <a:close/>
                </a:path>
              </a:pathLst>
            </a:custGeom>
            <a:solidFill>
              <a:srgbClr val="FFFFFF"/>
            </a:solidFill>
          </p:spPr>
        </p:sp>
        <p:sp>
          <p:nvSpPr>
            <p:cNvPr name="TextBox 20" id="20"/>
            <p:cNvSpPr txBox="true"/>
            <p:nvPr/>
          </p:nvSpPr>
          <p:spPr>
            <a:xfrm>
              <a:off x="74928" y="-80171"/>
              <a:ext cx="286089" cy="428184"/>
            </a:xfrm>
            <a:prstGeom prst="rect">
              <a:avLst/>
            </a:prstGeom>
          </p:spPr>
          <p:txBody>
            <a:bodyPr anchor="ctr" rtlCol="false" tIns="50800" lIns="50800" bIns="50800" rIns="50800"/>
            <a:lstStyle/>
            <a:p>
              <a:pPr algn="ctr">
                <a:lnSpc>
                  <a:spcPts val="11200"/>
                </a:lnSpc>
              </a:pPr>
            </a:p>
          </p:txBody>
        </p:sp>
      </p:grpSp>
      <p:sp>
        <p:nvSpPr>
          <p:cNvPr name="TextBox 21" id="21"/>
          <p:cNvSpPr txBox="true"/>
          <p:nvPr/>
        </p:nvSpPr>
        <p:spPr>
          <a:xfrm rot="0">
            <a:off x="13948925" y="2462432"/>
            <a:ext cx="2227663" cy="1228725"/>
          </a:xfrm>
          <a:prstGeom prst="rect">
            <a:avLst/>
          </a:prstGeom>
        </p:spPr>
        <p:txBody>
          <a:bodyPr anchor="t" rtlCol="false" tIns="0" lIns="0" bIns="0" rIns="0">
            <a:spAutoFit/>
          </a:bodyPr>
          <a:lstStyle/>
          <a:p>
            <a:pPr algn="ctr">
              <a:lnSpc>
                <a:spcPts val="9600"/>
              </a:lnSpc>
            </a:pPr>
            <a:r>
              <a:rPr lang="en-US" b="true" sz="8000" spc="-864">
                <a:solidFill>
                  <a:srgbClr val="013174"/>
                </a:solidFill>
                <a:latin typeface="Aileron Bold"/>
                <a:ea typeface="Aileron Bold"/>
                <a:cs typeface="Aileron Bold"/>
                <a:sym typeface="Aileron Bold"/>
              </a:rPr>
              <a:t>01</a:t>
            </a:r>
          </a:p>
        </p:txBody>
      </p:sp>
      <p:sp>
        <p:nvSpPr>
          <p:cNvPr name="TextBox 22" id="22"/>
          <p:cNvSpPr txBox="true"/>
          <p:nvPr/>
        </p:nvSpPr>
        <p:spPr>
          <a:xfrm rot="0">
            <a:off x="2548156" y="3947585"/>
            <a:ext cx="9177932"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Présentation de l’organisme d’accueil</a:t>
            </a:r>
            <a:r>
              <a:rPr lang="en-US" b="true" sz="3097">
                <a:solidFill>
                  <a:srgbClr val="295AEB"/>
                </a:solidFill>
                <a:latin typeface="Arial Bold"/>
                <a:ea typeface="Arial Bold"/>
                <a:cs typeface="Arial Bold"/>
                <a:sym typeface="Arial Bold"/>
              </a:rPr>
              <a:t> </a:t>
            </a:r>
          </a:p>
        </p:txBody>
      </p:sp>
      <p:sp>
        <p:nvSpPr>
          <p:cNvPr name="Freeform 23" id="23"/>
          <p:cNvSpPr/>
          <p:nvPr/>
        </p:nvSpPr>
        <p:spPr>
          <a:xfrm flipH="false" flipV="false" rot="0">
            <a:off x="1682940" y="4023410"/>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682940" y="4948279"/>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2548156" y="5822473"/>
            <a:ext cx="6550695"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Étude de l’existant</a:t>
            </a:r>
          </a:p>
        </p:txBody>
      </p:sp>
      <p:sp>
        <p:nvSpPr>
          <p:cNvPr name="TextBox 26" id="26"/>
          <p:cNvSpPr txBox="true"/>
          <p:nvPr/>
        </p:nvSpPr>
        <p:spPr>
          <a:xfrm rot="0">
            <a:off x="2548156" y="7672212"/>
            <a:ext cx="6351863"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Solution proposée</a:t>
            </a:r>
          </a:p>
        </p:txBody>
      </p:sp>
      <p:sp>
        <p:nvSpPr>
          <p:cNvPr name="TextBox 27" id="27"/>
          <p:cNvSpPr txBox="true"/>
          <p:nvPr/>
        </p:nvSpPr>
        <p:spPr>
          <a:xfrm rot="0">
            <a:off x="2548156" y="4897604"/>
            <a:ext cx="6550695"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Contexte du projet</a:t>
            </a:r>
          </a:p>
        </p:txBody>
      </p:sp>
      <p:sp>
        <p:nvSpPr>
          <p:cNvPr name="TextBox 28" id="28"/>
          <p:cNvSpPr txBox="true"/>
          <p:nvPr/>
        </p:nvSpPr>
        <p:spPr>
          <a:xfrm rot="0">
            <a:off x="2548156" y="8622231"/>
            <a:ext cx="6351863"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Méthodologie de travail </a:t>
            </a:r>
          </a:p>
        </p:txBody>
      </p:sp>
      <p:sp>
        <p:nvSpPr>
          <p:cNvPr name="TextBox 29" id="29"/>
          <p:cNvSpPr txBox="true"/>
          <p:nvPr/>
        </p:nvSpPr>
        <p:spPr>
          <a:xfrm rot="0">
            <a:off x="2548156" y="6747343"/>
            <a:ext cx="5988461"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Problématique</a:t>
            </a:r>
          </a:p>
        </p:txBody>
      </p:sp>
      <p:sp>
        <p:nvSpPr>
          <p:cNvPr name="Freeform 30" id="30"/>
          <p:cNvSpPr/>
          <p:nvPr/>
        </p:nvSpPr>
        <p:spPr>
          <a:xfrm flipH="false" flipV="false" rot="0">
            <a:off x="1682940" y="5873148"/>
            <a:ext cx="599009" cy="610544"/>
          </a:xfrm>
          <a:custGeom>
            <a:avLst/>
            <a:gdLst/>
            <a:ahLst/>
            <a:cxnLst/>
            <a:rect r="r" b="b" t="t" l="l"/>
            <a:pathLst>
              <a:path h="610544" w="599009">
                <a:moveTo>
                  <a:pt x="0" y="0"/>
                </a:moveTo>
                <a:lnTo>
                  <a:pt x="599009" y="0"/>
                </a:lnTo>
                <a:lnTo>
                  <a:pt x="599009" y="610545"/>
                </a:lnTo>
                <a:lnTo>
                  <a:pt x="0" y="610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0">
            <a:off x="1682940" y="6798018"/>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682940" y="7722887"/>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682940" y="8647756"/>
            <a:ext cx="599009" cy="610544"/>
          </a:xfrm>
          <a:custGeom>
            <a:avLst/>
            <a:gdLst/>
            <a:ahLst/>
            <a:cxnLst/>
            <a:rect r="r" b="b" t="t" l="l"/>
            <a:pathLst>
              <a:path h="610544" w="599009">
                <a:moveTo>
                  <a:pt x="0" y="0"/>
                </a:moveTo>
                <a:lnTo>
                  <a:pt x="599009" y="0"/>
                </a:lnTo>
                <a:lnTo>
                  <a:pt x="599009" y="610544"/>
                </a:lnTo>
                <a:lnTo>
                  <a:pt x="0" y="6105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4" id="34"/>
          <p:cNvSpPr txBox="true"/>
          <p:nvPr/>
        </p:nvSpPr>
        <p:spPr>
          <a:xfrm rot="0">
            <a:off x="17088458" y="9351862"/>
            <a:ext cx="1020435" cy="592916"/>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8F8F8"/>
                </a:solidFill>
                <a:latin typeface="Open Sauce Bold"/>
                <a:ea typeface="Open Sauce Bold"/>
                <a:cs typeface="Open Sauce Bold"/>
                <a:sym typeface="Open Sauce Bold"/>
              </a:rPr>
              <a:t>03</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29359" y="519719"/>
            <a:ext cx="15229282"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2.1: Intégration des fonctionnalités clés de gestion des scans: Conception</a:t>
            </a:r>
          </a:p>
        </p:txBody>
      </p:sp>
      <p:sp>
        <p:nvSpPr>
          <p:cNvPr name="Freeform 3" id="3"/>
          <p:cNvSpPr/>
          <p:nvPr/>
        </p:nvSpPr>
        <p:spPr>
          <a:xfrm flipH="false" flipV="true" rot="0">
            <a:off x="-2956685" y="-1299418"/>
            <a:ext cx="5101364" cy="4814412"/>
          </a:xfrm>
          <a:custGeom>
            <a:avLst/>
            <a:gdLst/>
            <a:ahLst/>
            <a:cxnLst/>
            <a:rect r="r" b="b" t="t" l="l"/>
            <a:pathLst>
              <a:path h="4814412" w="5101364">
                <a:moveTo>
                  <a:pt x="0" y="4814412"/>
                </a:moveTo>
                <a:lnTo>
                  <a:pt x="5101363" y="4814412"/>
                </a:lnTo>
                <a:lnTo>
                  <a:pt x="5101363" y="0"/>
                </a:lnTo>
                <a:lnTo>
                  <a:pt x="0" y="0"/>
                </a:lnTo>
                <a:lnTo>
                  <a:pt x="0" y="4814412"/>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true" flipV="true" rot="0">
            <a:off x="16112679" y="-1147018"/>
            <a:ext cx="5117637" cy="4829770"/>
          </a:xfrm>
          <a:custGeom>
            <a:avLst/>
            <a:gdLst/>
            <a:ahLst/>
            <a:cxnLst/>
            <a:rect r="r" b="b" t="t" l="l"/>
            <a:pathLst>
              <a:path h="4829770" w="5117637">
                <a:moveTo>
                  <a:pt x="5117637" y="4829770"/>
                </a:moveTo>
                <a:lnTo>
                  <a:pt x="0" y="4829770"/>
                </a:lnTo>
                <a:lnTo>
                  <a:pt x="0" y="0"/>
                </a:lnTo>
                <a:lnTo>
                  <a:pt x="5117637" y="0"/>
                </a:lnTo>
                <a:lnTo>
                  <a:pt x="5117637" y="482977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637092" y="1028700"/>
            <a:ext cx="17860743" cy="8576546"/>
          </a:xfrm>
          <a:custGeom>
            <a:avLst/>
            <a:gdLst/>
            <a:ahLst/>
            <a:cxnLst/>
            <a:rect r="r" b="b" t="t" l="l"/>
            <a:pathLst>
              <a:path h="8576546" w="17860743">
                <a:moveTo>
                  <a:pt x="0" y="0"/>
                </a:moveTo>
                <a:lnTo>
                  <a:pt x="17860743" y="0"/>
                </a:lnTo>
                <a:lnTo>
                  <a:pt x="17860743" y="8576546"/>
                </a:lnTo>
                <a:lnTo>
                  <a:pt x="0" y="8576546"/>
                </a:lnTo>
                <a:lnTo>
                  <a:pt x="0" y="0"/>
                </a:lnTo>
                <a:close/>
              </a:path>
            </a:pathLst>
          </a:custGeom>
          <a:blipFill>
            <a:blip r:embed="rId4"/>
            <a:stretch>
              <a:fillRect l="0" t="0" r="0" b="-26252"/>
            </a:stretch>
          </a:blipFill>
        </p:spPr>
      </p:sp>
      <p:sp>
        <p:nvSpPr>
          <p:cNvPr name="TextBox 6" id="6"/>
          <p:cNvSpPr txBox="true"/>
          <p:nvPr/>
        </p:nvSpPr>
        <p:spPr>
          <a:xfrm rot="0">
            <a:off x="17259300" y="9567146"/>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30</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3868" y="-130422"/>
            <a:ext cx="3245277" cy="10547844"/>
            <a:chOff x="0" y="0"/>
            <a:chExt cx="1047305" cy="3403967"/>
          </a:xfrm>
        </p:grpSpPr>
        <p:sp>
          <p:nvSpPr>
            <p:cNvPr name="Freeform 3" id="3"/>
            <p:cNvSpPr/>
            <p:nvPr/>
          </p:nvSpPr>
          <p:spPr>
            <a:xfrm flipH="false" flipV="false" rot="0">
              <a:off x="0" y="0"/>
              <a:ext cx="1047305" cy="3403967"/>
            </a:xfrm>
            <a:custGeom>
              <a:avLst/>
              <a:gdLst/>
              <a:ahLst/>
              <a:cxnLst/>
              <a:rect r="r" b="b" t="t" l="l"/>
              <a:pathLst>
                <a:path h="3403967" w="1047305">
                  <a:moveTo>
                    <a:pt x="0" y="0"/>
                  </a:moveTo>
                  <a:lnTo>
                    <a:pt x="1047305" y="0"/>
                  </a:lnTo>
                  <a:lnTo>
                    <a:pt x="1047305" y="3403967"/>
                  </a:lnTo>
                  <a:lnTo>
                    <a:pt x="0" y="3403967"/>
                  </a:lnTo>
                  <a:close/>
                </a:path>
              </a:pathLst>
            </a:custGeom>
            <a:solidFill>
              <a:srgbClr val="123586"/>
            </a:solidFill>
          </p:spPr>
        </p:sp>
        <p:sp>
          <p:nvSpPr>
            <p:cNvPr name="TextBox 4" id="4"/>
            <p:cNvSpPr txBox="true"/>
            <p:nvPr/>
          </p:nvSpPr>
          <p:spPr>
            <a:xfrm>
              <a:off x="0" y="-38100"/>
              <a:ext cx="1047305" cy="3442067"/>
            </a:xfrm>
            <a:prstGeom prst="rect">
              <a:avLst/>
            </a:prstGeom>
          </p:spPr>
          <p:txBody>
            <a:bodyPr anchor="ctr" rtlCol="false" tIns="50800" lIns="50800" bIns="50800" rIns="50800"/>
            <a:lstStyle/>
            <a:p>
              <a:pPr algn="ctr">
                <a:lnSpc>
                  <a:spcPts val="2939"/>
                </a:lnSpc>
              </a:pPr>
            </a:p>
          </p:txBody>
        </p:sp>
      </p:grpSp>
      <p:sp>
        <p:nvSpPr>
          <p:cNvPr name="Freeform 5" id="5"/>
          <p:cNvSpPr/>
          <p:nvPr/>
        </p:nvSpPr>
        <p:spPr>
          <a:xfrm flipH="false" flipV="true" rot="0">
            <a:off x="0" y="0"/>
            <a:ext cx="1731409" cy="1634017"/>
          </a:xfrm>
          <a:custGeom>
            <a:avLst/>
            <a:gdLst/>
            <a:ahLst/>
            <a:cxnLst/>
            <a:rect r="r" b="b" t="t" l="l"/>
            <a:pathLst>
              <a:path h="1634017" w="1731409">
                <a:moveTo>
                  <a:pt x="0" y="1634017"/>
                </a:moveTo>
                <a:lnTo>
                  <a:pt x="1731409" y="1634017"/>
                </a:lnTo>
                <a:lnTo>
                  <a:pt x="1731409" y="0"/>
                </a:lnTo>
                <a:lnTo>
                  <a:pt x="0" y="0"/>
                </a:lnTo>
                <a:lnTo>
                  <a:pt x="0" y="1634017"/>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075989" y="804171"/>
            <a:ext cx="15875125" cy="8929758"/>
          </a:xfrm>
          <a:prstGeom prst="rect">
            <a:avLst/>
          </a:prstGeom>
        </p:spPr>
      </p:pic>
      <p:sp>
        <p:nvSpPr>
          <p:cNvPr name="TextBox 7" id="7"/>
          <p:cNvSpPr txBox="true"/>
          <p:nvPr/>
        </p:nvSpPr>
        <p:spPr>
          <a:xfrm rot="0">
            <a:off x="2030018" y="61216"/>
            <a:ext cx="15229282"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2.1: Intégration des fonctionnalités clés de gestion des scans: Réalisation</a:t>
            </a:r>
          </a:p>
        </p:txBody>
      </p:sp>
      <p:sp>
        <p:nvSpPr>
          <p:cNvPr name="TextBox 8" id="8"/>
          <p:cNvSpPr txBox="true"/>
          <p:nvPr/>
        </p:nvSpPr>
        <p:spPr>
          <a:xfrm rot="0">
            <a:off x="17331659" y="9695829"/>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31</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6252" y="1617564"/>
            <a:ext cx="16085289" cy="8142372"/>
          </a:xfrm>
          <a:custGeom>
            <a:avLst/>
            <a:gdLst/>
            <a:ahLst/>
            <a:cxnLst/>
            <a:rect r="r" b="b" t="t" l="l"/>
            <a:pathLst>
              <a:path h="8142372" w="16085289">
                <a:moveTo>
                  <a:pt x="0" y="0"/>
                </a:moveTo>
                <a:lnTo>
                  <a:pt x="16085289" y="0"/>
                </a:lnTo>
                <a:lnTo>
                  <a:pt x="16085289" y="8142372"/>
                </a:lnTo>
                <a:lnTo>
                  <a:pt x="0" y="8142372"/>
                </a:lnTo>
                <a:lnTo>
                  <a:pt x="0" y="0"/>
                </a:lnTo>
                <a:close/>
              </a:path>
            </a:pathLst>
          </a:custGeom>
          <a:blipFill>
            <a:blip r:embed="rId2"/>
            <a:stretch>
              <a:fillRect l="0" t="-1687" r="-4652" b="-8252"/>
            </a:stretch>
          </a:blipFill>
        </p:spPr>
      </p:sp>
      <p:sp>
        <p:nvSpPr>
          <p:cNvPr name="TextBox 3" id="3"/>
          <p:cNvSpPr txBox="true"/>
          <p:nvPr/>
        </p:nvSpPr>
        <p:spPr>
          <a:xfrm rot="0">
            <a:off x="3558722" y="519719"/>
            <a:ext cx="13430907"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2.2: Finalisation et dockerisation de l’application: Analyse</a:t>
            </a:r>
          </a:p>
        </p:txBody>
      </p:sp>
      <p:sp>
        <p:nvSpPr>
          <p:cNvPr name="TextBox 4" id="4"/>
          <p:cNvSpPr txBox="true"/>
          <p:nvPr/>
        </p:nvSpPr>
        <p:spPr>
          <a:xfrm rot="0">
            <a:off x="16989628" y="9445300"/>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32</a:t>
            </a:r>
          </a:p>
        </p:txBody>
      </p:sp>
      <p:sp>
        <p:nvSpPr>
          <p:cNvPr name="Freeform 5" id="5"/>
          <p:cNvSpPr/>
          <p:nvPr/>
        </p:nvSpPr>
        <p:spPr>
          <a:xfrm flipH="false" flipV="true" rot="0">
            <a:off x="-2956685" y="-1299418"/>
            <a:ext cx="5101364" cy="4814412"/>
          </a:xfrm>
          <a:custGeom>
            <a:avLst/>
            <a:gdLst/>
            <a:ahLst/>
            <a:cxnLst/>
            <a:rect r="r" b="b" t="t" l="l"/>
            <a:pathLst>
              <a:path h="4814412" w="5101364">
                <a:moveTo>
                  <a:pt x="0" y="4814412"/>
                </a:moveTo>
                <a:lnTo>
                  <a:pt x="5101363" y="4814412"/>
                </a:lnTo>
                <a:lnTo>
                  <a:pt x="5101363" y="0"/>
                </a:lnTo>
                <a:lnTo>
                  <a:pt x="0" y="0"/>
                </a:lnTo>
                <a:lnTo>
                  <a:pt x="0" y="4814412"/>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true" flipV="true" rot="0">
            <a:off x="16112679" y="-1147018"/>
            <a:ext cx="5117637" cy="4829770"/>
          </a:xfrm>
          <a:custGeom>
            <a:avLst/>
            <a:gdLst/>
            <a:ahLst/>
            <a:cxnLst/>
            <a:rect r="r" b="b" t="t" l="l"/>
            <a:pathLst>
              <a:path h="4829770" w="5117637">
                <a:moveTo>
                  <a:pt x="5117637" y="4829770"/>
                </a:moveTo>
                <a:lnTo>
                  <a:pt x="0" y="4829770"/>
                </a:lnTo>
                <a:lnTo>
                  <a:pt x="0" y="0"/>
                </a:lnTo>
                <a:lnTo>
                  <a:pt x="5117637" y="0"/>
                </a:lnTo>
                <a:lnTo>
                  <a:pt x="5117637" y="482977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15049" y="-418816"/>
            <a:ext cx="3746458" cy="11162831"/>
            <a:chOff x="0" y="0"/>
            <a:chExt cx="1209045" cy="3602433"/>
          </a:xfrm>
        </p:grpSpPr>
        <p:sp>
          <p:nvSpPr>
            <p:cNvPr name="Freeform 3" id="3"/>
            <p:cNvSpPr/>
            <p:nvPr/>
          </p:nvSpPr>
          <p:spPr>
            <a:xfrm flipH="false" flipV="false" rot="0">
              <a:off x="0" y="0"/>
              <a:ext cx="1209045" cy="3602433"/>
            </a:xfrm>
            <a:custGeom>
              <a:avLst/>
              <a:gdLst/>
              <a:ahLst/>
              <a:cxnLst/>
              <a:rect r="r" b="b" t="t" l="l"/>
              <a:pathLst>
                <a:path h="3602433" w="1209045">
                  <a:moveTo>
                    <a:pt x="0" y="0"/>
                  </a:moveTo>
                  <a:lnTo>
                    <a:pt x="1209045" y="0"/>
                  </a:lnTo>
                  <a:lnTo>
                    <a:pt x="1209045" y="3602433"/>
                  </a:lnTo>
                  <a:lnTo>
                    <a:pt x="0" y="3602433"/>
                  </a:lnTo>
                  <a:close/>
                </a:path>
              </a:pathLst>
            </a:custGeom>
            <a:solidFill>
              <a:srgbClr val="123586"/>
            </a:solidFill>
          </p:spPr>
        </p:sp>
        <p:sp>
          <p:nvSpPr>
            <p:cNvPr name="TextBox 4" id="4"/>
            <p:cNvSpPr txBox="true"/>
            <p:nvPr/>
          </p:nvSpPr>
          <p:spPr>
            <a:xfrm>
              <a:off x="0" y="-38100"/>
              <a:ext cx="1209045" cy="3640533"/>
            </a:xfrm>
            <a:prstGeom prst="rect">
              <a:avLst/>
            </a:prstGeom>
          </p:spPr>
          <p:txBody>
            <a:bodyPr anchor="ctr" rtlCol="false" tIns="50800" lIns="50800" bIns="50800" rIns="50800"/>
            <a:lstStyle/>
            <a:p>
              <a:pPr algn="ctr">
                <a:lnSpc>
                  <a:spcPts val="2939"/>
                </a:lnSpc>
              </a:pPr>
            </a:p>
          </p:txBody>
        </p:sp>
      </p:grpSp>
      <p:sp>
        <p:nvSpPr>
          <p:cNvPr name="Freeform 5" id="5"/>
          <p:cNvSpPr/>
          <p:nvPr/>
        </p:nvSpPr>
        <p:spPr>
          <a:xfrm flipH="false" flipV="true" rot="0">
            <a:off x="0" y="0"/>
            <a:ext cx="1731409" cy="1634017"/>
          </a:xfrm>
          <a:custGeom>
            <a:avLst/>
            <a:gdLst/>
            <a:ahLst/>
            <a:cxnLst/>
            <a:rect r="r" b="b" t="t" l="l"/>
            <a:pathLst>
              <a:path h="1634017" w="1731409">
                <a:moveTo>
                  <a:pt x="0" y="1634017"/>
                </a:moveTo>
                <a:lnTo>
                  <a:pt x="1731409" y="1634017"/>
                </a:lnTo>
                <a:lnTo>
                  <a:pt x="1731409" y="0"/>
                </a:lnTo>
                <a:lnTo>
                  <a:pt x="0" y="0"/>
                </a:lnTo>
                <a:lnTo>
                  <a:pt x="0" y="1634017"/>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pic>
        <p:nvPicPr>
          <p:cNvPr name="Picture 6" id="6">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2034064" y="817008"/>
            <a:ext cx="15852302" cy="8916920"/>
          </a:xfrm>
          <a:prstGeom prst="rect">
            <a:avLst/>
          </a:prstGeom>
        </p:spPr>
      </p:pic>
      <p:sp>
        <p:nvSpPr>
          <p:cNvPr name="TextBox 7" id="7"/>
          <p:cNvSpPr txBox="true"/>
          <p:nvPr/>
        </p:nvSpPr>
        <p:spPr>
          <a:xfrm rot="0">
            <a:off x="2034064" y="228939"/>
            <a:ext cx="13430907" cy="588069"/>
          </a:xfrm>
          <a:prstGeom prst="rect">
            <a:avLst/>
          </a:prstGeom>
        </p:spPr>
        <p:txBody>
          <a:bodyPr anchor="t" rtlCol="false" tIns="0" lIns="0" bIns="0" rIns="0">
            <a:spAutoFit/>
          </a:bodyPr>
          <a:lstStyle/>
          <a:p>
            <a:pPr algn="l">
              <a:lnSpc>
                <a:spcPts val="4336"/>
              </a:lnSpc>
            </a:pPr>
            <a:r>
              <a:rPr lang="en-US" b="true" sz="3097">
                <a:solidFill>
                  <a:srgbClr val="295AEB"/>
                </a:solidFill>
                <a:latin typeface="Arial Bold"/>
                <a:ea typeface="Arial Bold"/>
                <a:cs typeface="Arial Bold"/>
                <a:sym typeface="Arial Bold"/>
              </a:rPr>
              <a:t>Sprint 2.2: Finalisation et dockerisation de l’application: Réalisation</a:t>
            </a:r>
          </a:p>
        </p:txBody>
      </p:sp>
      <p:sp>
        <p:nvSpPr>
          <p:cNvPr name="TextBox 8" id="8"/>
          <p:cNvSpPr txBox="true"/>
          <p:nvPr/>
        </p:nvSpPr>
        <p:spPr>
          <a:xfrm rot="0">
            <a:off x="17259300" y="9695829"/>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33</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7777" y="5954242"/>
            <a:ext cx="5028199" cy="50281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4" id="4"/>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5" id="5"/>
          <p:cNvSpPr/>
          <p:nvPr/>
        </p:nvSpPr>
        <p:spPr>
          <a:xfrm flipH="false" flipV="false" rot="0">
            <a:off x="11212716" y="0"/>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6" id="6"/>
          <p:cNvSpPr/>
          <p:nvPr/>
        </p:nvSpPr>
        <p:spPr>
          <a:xfrm flipH="false" flipV="false" rot="0">
            <a:off x="-253622" y="842071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TextBox 7" id="7"/>
          <p:cNvSpPr txBox="true"/>
          <p:nvPr/>
        </p:nvSpPr>
        <p:spPr>
          <a:xfrm rot="0">
            <a:off x="650422" y="4136794"/>
            <a:ext cx="11644124" cy="2447925"/>
          </a:xfrm>
          <a:prstGeom prst="rect">
            <a:avLst/>
          </a:prstGeom>
        </p:spPr>
        <p:txBody>
          <a:bodyPr anchor="t" rtlCol="false" tIns="0" lIns="0" bIns="0" rIns="0">
            <a:spAutoFit/>
          </a:bodyPr>
          <a:lstStyle/>
          <a:p>
            <a:pPr algn="l">
              <a:lnSpc>
                <a:spcPts val="9600"/>
              </a:lnSpc>
            </a:pPr>
            <a:r>
              <a:rPr lang="en-US" sz="8000" b="true">
                <a:solidFill>
                  <a:srgbClr val="123586"/>
                </a:solidFill>
                <a:latin typeface="Eastman Grotesque Bold"/>
                <a:ea typeface="Eastman Grotesque Bold"/>
                <a:cs typeface="Eastman Grotesque Bold"/>
                <a:sym typeface="Eastman Grotesque Bold"/>
              </a:rPr>
              <a:t>CONCLUSION </a:t>
            </a:r>
          </a:p>
          <a:p>
            <a:pPr algn="l">
              <a:lnSpc>
                <a:spcPts val="9600"/>
              </a:lnSpc>
            </a:pPr>
            <a:r>
              <a:rPr lang="en-US" sz="8000" b="true">
                <a:solidFill>
                  <a:srgbClr val="123586"/>
                </a:solidFill>
                <a:latin typeface="Eastman Grotesque Bold"/>
                <a:ea typeface="Eastman Grotesque Bold"/>
                <a:cs typeface="Eastman Grotesque Bold"/>
                <a:sym typeface="Eastman Grotesque Bold"/>
              </a:rPr>
              <a:t>ET PERSPECTIVES</a:t>
            </a:r>
          </a:p>
        </p:txBody>
      </p:sp>
      <p:grpSp>
        <p:nvGrpSpPr>
          <p:cNvPr name="Group 8" id="8"/>
          <p:cNvGrpSpPr/>
          <p:nvPr/>
        </p:nvGrpSpPr>
        <p:grpSpPr>
          <a:xfrm rot="0">
            <a:off x="15544546" y="-2020664"/>
            <a:ext cx="4305442" cy="430544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10" id="10"/>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1" id="11"/>
          <p:cNvGrpSpPr/>
          <p:nvPr/>
        </p:nvGrpSpPr>
        <p:grpSpPr>
          <a:xfrm rot="0">
            <a:off x="14496092" y="-3067778"/>
            <a:ext cx="4305442" cy="430544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3" id="13"/>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14" id="14"/>
          <p:cNvSpPr/>
          <p:nvPr/>
        </p:nvSpPr>
        <p:spPr>
          <a:xfrm flipH="true" flipV="false" rot="0">
            <a:off x="11780107" y="-860796"/>
            <a:ext cx="12343670" cy="12452630"/>
          </a:xfrm>
          <a:custGeom>
            <a:avLst/>
            <a:gdLst/>
            <a:ahLst/>
            <a:cxnLst/>
            <a:rect r="r" b="b" t="t" l="l"/>
            <a:pathLst>
              <a:path h="12452630" w="12343670">
                <a:moveTo>
                  <a:pt x="12343669" y="0"/>
                </a:moveTo>
                <a:lnTo>
                  <a:pt x="0" y="0"/>
                </a:lnTo>
                <a:lnTo>
                  <a:pt x="0" y="12452630"/>
                </a:lnTo>
                <a:lnTo>
                  <a:pt x="12343669" y="12452630"/>
                </a:lnTo>
                <a:lnTo>
                  <a:pt x="12343669"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5" id="15"/>
          <p:cNvGrpSpPr/>
          <p:nvPr/>
        </p:nvGrpSpPr>
        <p:grpSpPr>
          <a:xfrm rot="0">
            <a:off x="12799877" y="692996"/>
            <a:ext cx="4672523" cy="46725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123586"/>
            </a:solidFill>
          </p:spPr>
        </p:sp>
        <p:sp>
          <p:nvSpPr>
            <p:cNvPr name="TextBox 17" id="17"/>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grpSp>
        <p:nvGrpSpPr>
          <p:cNvPr name="Group 18" id="18"/>
          <p:cNvGrpSpPr/>
          <p:nvPr/>
        </p:nvGrpSpPr>
        <p:grpSpPr>
          <a:xfrm rot="0">
            <a:off x="13316882" y="1306484"/>
            <a:ext cx="3574289" cy="3445547"/>
            <a:chOff x="0" y="0"/>
            <a:chExt cx="435945" cy="420242"/>
          </a:xfrm>
        </p:grpSpPr>
        <p:sp>
          <p:nvSpPr>
            <p:cNvPr name="Freeform 19" id="19"/>
            <p:cNvSpPr/>
            <p:nvPr/>
          </p:nvSpPr>
          <p:spPr>
            <a:xfrm flipH="false" flipV="false" rot="0">
              <a:off x="0" y="0"/>
              <a:ext cx="435945" cy="420242"/>
            </a:xfrm>
            <a:custGeom>
              <a:avLst/>
              <a:gdLst/>
              <a:ahLst/>
              <a:cxnLst/>
              <a:rect r="r" b="b" t="t" l="l"/>
              <a:pathLst>
                <a:path h="420242" w="435945">
                  <a:moveTo>
                    <a:pt x="217972" y="0"/>
                  </a:moveTo>
                  <a:lnTo>
                    <a:pt x="435945" y="210121"/>
                  </a:lnTo>
                  <a:lnTo>
                    <a:pt x="217972" y="420242"/>
                  </a:lnTo>
                  <a:lnTo>
                    <a:pt x="0" y="210121"/>
                  </a:lnTo>
                  <a:lnTo>
                    <a:pt x="217972" y="0"/>
                  </a:lnTo>
                  <a:close/>
                </a:path>
              </a:pathLst>
            </a:custGeom>
            <a:solidFill>
              <a:srgbClr val="FFFFFF"/>
            </a:solidFill>
          </p:spPr>
        </p:sp>
        <p:sp>
          <p:nvSpPr>
            <p:cNvPr name="TextBox 20" id="20"/>
            <p:cNvSpPr txBox="true"/>
            <p:nvPr/>
          </p:nvSpPr>
          <p:spPr>
            <a:xfrm>
              <a:off x="74928" y="-80171"/>
              <a:ext cx="286089" cy="428184"/>
            </a:xfrm>
            <a:prstGeom prst="rect">
              <a:avLst/>
            </a:prstGeom>
          </p:spPr>
          <p:txBody>
            <a:bodyPr anchor="ctr" rtlCol="false" tIns="50800" lIns="50800" bIns="50800" rIns="50800"/>
            <a:lstStyle/>
            <a:p>
              <a:pPr algn="ctr">
                <a:lnSpc>
                  <a:spcPts val="11200"/>
                </a:lnSpc>
              </a:pPr>
            </a:p>
          </p:txBody>
        </p:sp>
      </p:grpSp>
      <p:sp>
        <p:nvSpPr>
          <p:cNvPr name="TextBox 21" id="21"/>
          <p:cNvSpPr txBox="true"/>
          <p:nvPr/>
        </p:nvSpPr>
        <p:spPr>
          <a:xfrm rot="0">
            <a:off x="13990195" y="2342960"/>
            <a:ext cx="2227663" cy="1228725"/>
          </a:xfrm>
          <a:prstGeom prst="rect">
            <a:avLst/>
          </a:prstGeom>
        </p:spPr>
        <p:txBody>
          <a:bodyPr anchor="t" rtlCol="false" tIns="0" lIns="0" bIns="0" rIns="0">
            <a:spAutoFit/>
          </a:bodyPr>
          <a:lstStyle/>
          <a:p>
            <a:pPr algn="ctr">
              <a:lnSpc>
                <a:spcPts val="9600"/>
              </a:lnSpc>
            </a:pPr>
            <a:r>
              <a:rPr lang="en-US" b="true" sz="8000" spc="-864">
                <a:solidFill>
                  <a:srgbClr val="013174"/>
                </a:solidFill>
                <a:latin typeface="Aileron Bold"/>
                <a:ea typeface="Aileron Bold"/>
                <a:cs typeface="Aileron Bold"/>
                <a:sym typeface="Aileron Bold"/>
              </a:rPr>
              <a:t>06</a:t>
            </a:r>
          </a:p>
        </p:txBody>
      </p:sp>
      <p:sp>
        <p:nvSpPr>
          <p:cNvPr name="TextBox 22" id="22"/>
          <p:cNvSpPr txBox="true"/>
          <p:nvPr/>
        </p:nvSpPr>
        <p:spPr>
          <a:xfrm rot="0">
            <a:off x="16962183" y="9506415"/>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FFFFF"/>
                </a:solidFill>
                <a:latin typeface="Open Sauce Bold"/>
                <a:ea typeface="Open Sauce Bold"/>
                <a:cs typeface="Open Sauce Bold"/>
                <a:sym typeface="Open Sauce Bold"/>
              </a:rPr>
              <a:t>34</a:t>
            </a:r>
          </a:p>
        </p:txBody>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2674432" y="-237817"/>
            <a:ext cx="9620767" cy="9705691"/>
          </a:xfrm>
          <a:custGeom>
            <a:avLst/>
            <a:gdLst/>
            <a:ahLst/>
            <a:cxnLst/>
            <a:rect r="r" b="b" t="t" l="l"/>
            <a:pathLst>
              <a:path h="9705691" w="9620767">
                <a:moveTo>
                  <a:pt x="9620767" y="9705691"/>
                </a:moveTo>
                <a:lnTo>
                  <a:pt x="0" y="9705691"/>
                </a:lnTo>
                <a:lnTo>
                  <a:pt x="0" y="0"/>
                </a:lnTo>
                <a:lnTo>
                  <a:pt x="9620767" y="0"/>
                </a:lnTo>
                <a:lnTo>
                  <a:pt x="9620767" y="9705691"/>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0553577" y="2432779"/>
            <a:ext cx="6762873" cy="676287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4"/>
              <a:stretch>
                <a:fillRect l="-27774" t="0" r="-50003" b="0"/>
              </a:stretch>
            </a:blipFill>
            <a:ln w="190500" cap="sq">
              <a:solidFill>
                <a:srgbClr val="517DED"/>
              </a:solidFill>
              <a:prstDash val="solid"/>
              <a:miter/>
            </a:ln>
          </p:spPr>
        </p:sp>
      </p:grpSp>
      <p:sp>
        <p:nvSpPr>
          <p:cNvPr name="Freeform 5" id="5"/>
          <p:cNvSpPr/>
          <p:nvPr/>
        </p:nvSpPr>
        <p:spPr>
          <a:xfrm flipH="false" flipV="false" rot="0">
            <a:off x="765210" y="2491556"/>
            <a:ext cx="599009" cy="610544"/>
          </a:xfrm>
          <a:custGeom>
            <a:avLst/>
            <a:gdLst/>
            <a:ahLst/>
            <a:cxnLst/>
            <a:rect r="r" b="b" t="t" l="l"/>
            <a:pathLst>
              <a:path h="610544" w="599009">
                <a:moveTo>
                  <a:pt x="0" y="0"/>
                </a:moveTo>
                <a:lnTo>
                  <a:pt x="599008" y="0"/>
                </a:lnTo>
                <a:lnTo>
                  <a:pt x="599008" y="610544"/>
                </a:lnTo>
                <a:lnTo>
                  <a:pt x="0" y="610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919737" y="3477704"/>
            <a:ext cx="4187099" cy="2984538"/>
            <a:chOff x="0" y="0"/>
            <a:chExt cx="5582798" cy="3979384"/>
          </a:xfrm>
        </p:grpSpPr>
        <p:grpSp>
          <p:nvGrpSpPr>
            <p:cNvPr name="Group 7" id="7"/>
            <p:cNvGrpSpPr/>
            <p:nvPr/>
          </p:nvGrpSpPr>
          <p:grpSpPr>
            <a:xfrm rot="0">
              <a:off x="0" y="0"/>
              <a:ext cx="5582798" cy="3979384"/>
              <a:chOff x="0" y="0"/>
              <a:chExt cx="950080" cy="677211"/>
            </a:xfrm>
          </p:grpSpPr>
          <p:sp>
            <p:nvSpPr>
              <p:cNvPr name="Freeform 8" id="8"/>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D2EDFF"/>
              </a:solidFill>
            </p:spPr>
          </p:sp>
          <p:sp>
            <p:nvSpPr>
              <p:cNvPr name="TextBox 9" id="9"/>
              <p:cNvSpPr txBox="true"/>
              <p:nvPr/>
            </p:nvSpPr>
            <p:spPr>
              <a:xfrm>
                <a:off x="0" y="-38100"/>
                <a:ext cx="950080" cy="715311"/>
              </a:xfrm>
              <a:prstGeom prst="rect">
                <a:avLst/>
              </a:prstGeom>
            </p:spPr>
            <p:txBody>
              <a:bodyPr anchor="ctr" rtlCol="false" tIns="58964" lIns="58964" bIns="58964" rIns="58964"/>
              <a:lstStyle/>
              <a:p>
                <a:pPr algn="ctr">
                  <a:lnSpc>
                    <a:spcPts val="2939"/>
                  </a:lnSpc>
                </a:pPr>
              </a:p>
            </p:txBody>
          </p:sp>
        </p:grpSp>
        <p:sp>
          <p:nvSpPr>
            <p:cNvPr name="Freeform 10" id="10"/>
            <p:cNvSpPr/>
            <p:nvPr/>
          </p:nvSpPr>
          <p:spPr>
            <a:xfrm flipH="false" flipV="false" rot="0">
              <a:off x="2125134" y="1989692"/>
              <a:ext cx="1332531" cy="1713867"/>
            </a:xfrm>
            <a:custGeom>
              <a:avLst/>
              <a:gdLst/>
              <a:ahLst/>
              <a:cxnLst/>
              <a:rect r="r" b="b" t="t" l="l"/>
              <a:pathLst>
                <a:path h="1713867" w="1332531">
                  <a:moveTo>
                    <a:pt x="0" y="0"/>
                  </a:moveTo>
                  <a:lnTo>
                    <a:pt x="1332531" y="0"/>
                  </a:lnTo>
                  <a:lnTo>
                    <a:pt x="1332531" y="1713867"/>
                  </a:lnTo>
                  <a:lnTo>
                    <a:pt x="0" y="17138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45285" y="515377"/>
              <a:ext cx="5437514" cy="1283114"/>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Open Sauce"/>
                  <a:ea typeface="Open Sauce"/>
                  <a:cs typeface="Open Sauce"/>
                  <a:sym typeface="Open Sauce"/>
                </a:rPr>
                <a:t>Améliore la qualité logicielle</a:t>
              </a:r>
            </a:p>
          </p:txBody>
        </p:sp>
      </p:grpSp>
      <p:grpSp>
        <p:nvGrpSpPr>
          <p:cNvPr name="Group 12" id="12"/>
          <p:cNvGrpSpPr/>
          <p:nvPr/>
        </p:nvGrpSpPr>
        <p:grpSpPr>
          <a:xfrm rot="0">
            <a:off x="5324997" y="3477704"/>
            <a:ext cx="4187099" cy="2984538"/>
            <a:chOff x="0" y="0"/>
            <a:chExt cx="5582798" cy="3979384"/>
          </a:xfrm>
        </p:grpSpPr>
        <p:grpSp>
          <p:nvGrpSpPr>
            <p:cNvPr name="Group 13" id="13"/>
            <p:cNvGrpSpPr/>
            <p:nvPr/>
          </p:nvGrpSpPr>
          <p:grpSpPr>
            <a:xfrm rot="0">
              <a:off x="0" y="0"/>
              <a:ext cx="5582798" cy="3979384"/>
              <a:chOff x="0" y="0"/>
              <a:chExt cx="950080" cy="677211"/>
            </a:xfrm>
          </p:grpSpPr>
          <p:sp>
            <p:nvSpPr>
              <p:cNvPr name="Freeform 14" id="14"/>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gradFill rotWithShape="true">
                <a:gsLst>
                  <a:gs pos="0">
                    <a:srgbClr val="5695E7">
                      <a:alpha val="100000"/>
                    </a:srgbClr>
                  </a:gs>
                  <a:gs pos="73000">
                    <a:srgbClr val="0C5ED3">
                      <a:alpha val="100000"/>
                    </a:srgbClr>
                  </a:gs>
                </a:gsLst>
                <a:lin ang="10800000"/>
              </a:gradFill>
            </p:spPr>
          </p:sp>
          <p:sp>
            <p:nvSpPr>
              <p:cNvPr name="TextBox 15" id="15"/>
              <p:cNvSpPr txBox="true"/>
              <p:nvPr/>
            </p:nvSpPr>
            <p:spPr>
              <a:xfrm>
                <a:off x="0" y="-38100"/>
                <a:ext cx="950080" cy="715311"/>
              </a:xfrm>
              <a:prstGeom prst="rect">
                <a:avLst/>
              </a:prstGeom>
            </p:spPr>
            <p:txBody>
              <a:bodyPr anchor="ctr" rtlCol="false" tIns="58964" lIns="58964" bIns="58964" rIns="58964"/>
              <a:lstStyle/>
              <a:p>
                <a:pPr algn="ctr">
                  <a:lnSpc>
                    <a:spcPts val="2939"/>
                  </a:lnSpc>
                </a:pPr>
              </a:p>
            </p:txBody>
          </p:sp>
        </p:grpSp>
        <p:sp>
          <p:nvSpPr>
            <p:cNvPr name="Freeform 16" id="16"/>
            <p:cNvSpPr/>
            <p:nvPr/>
          </p:nvSpPr>
          <p:spPr>
            <a:xfrm flipH="false" flipV="false" rot="0">
              <a:off x="1901180" y="1989692"/>
              <a:ext cx="1635154" cy="1367397"/>
            </a:xfrm>
            <a:custGeom>
              <a:avLst/>
              <a:gdLst/>
              <a:ahLst/>
              <a:cxnLst/>
              <a:rect r="r" b="b" t="t" l="l"/>
              <a:pathLst>
                <a:path h="1367397" w="1635154">
                  <a:moveTo>
                    <a:pt x="0" y="0"/>
                  </a:moveTo>
                  <a:lnTo>
                    <a:pt x="1635154" y="0"/>
                  </a:lnTo>
                  <a:lnTo>
                    <a:pt x="1635154" y="1367398"/>
                  </a:lnTo>
                  <a:lnTo>
                    <a:pt x="0" y="1367398"/>
                  </a:lnTo>
                  <a:lnTo>
                    <a:pt x="0" y="0"/>
                  </a:lnTo>
                  <a:close/>
                </a:path>
              </a:pathLst>
            </a:custGeom>
            <a:blipFill>
              <a:blip r:embed="rId9"/>
              <a:stretch>
                <a:fillRect l="0" t="0" r="0" b="0"/>
              </a:stretch>
            </a:blipFill>
          </p:spPr>
        </p:sp>
        <p:sp>
          <p:nvSpPr>
            <p:cNvPr name="TextBox 17" id="17"/>
            <p:cNvSpPr txBox="true"/>
            <p:nvPr/>
          </p:nvSpPr>
          <p:spPr>
            <a:xfrm rot="0">
              <a:off x="0" y="515377"/>
              <a:ext cx="5437514" cy="1283114"/>
            </a:xfrm>
            <a:prstGeom prst="rect">
              <a:avLst/>
            </a:prstGeom>
          </p:spPr>
          <p:txBody>
            <a:bodyPr anchor="t" rtlCol="false" tIns="0" lIns="0" bIns="0" rIns="0">
              <a:spAutoFit/>
            </a:bodyPr>
            <a:lstStyle/>
            <a:p>
              <a:pPr algn="ctr">
                <a:lnSpc>
                  <a:spcPts val="3920"/>
                </a:lnSpc>
                <a:spcBef>
                  <a:spcPct val="0"/>
                </a:spcBef>
              </a:pPr>
              <a:r>
                <a:rPr lang="en-US" sz="2800">
                  <a:solidFill>
                    <a:srgbClr val="F4F4F4"/>
                  </a:solidFill>
                  <a:latin typeface="Open Sauce"/>
                  <a:ea typeface="Open Sauce"/>
                  <a:cs typeface="Open Sauce"/>
                  <a:sym typeface="Open Sauce"/>
                </a:rPr>
                <a:t>R</a:t>
              </a:r>
              <a:r>
                <a:rPr lang="en-US" sz="2800">
                  <a:solidFill>
                    <a:srgbClr val="F4F4F4"/>
                  </a:solidFill>
                  <a:latin typeface="Open Sauce"/>
                  <a:ea typeface="Open Sauce"/>
                  <a:cs typeface="Open Sauce"/>
                  <a:sym typeface="Open Sauce"/>
                </a:rPr>
                <a:t>éduit les coûts de maintenance</a:t>
              </a:r>
            </a:p>
          </p:txBody>
        </p:sp>
      </p:grpSp>
      <p:grpSp>
        <p:nvGrpSpPr>
          <p:cNvPr name="Group 18" id="18"/>
          <p:cNvGrpSpPr/>
          <p:nvPr/>
        </p:nvGrpSpPr>
        <p:grpSpPr>
          <a:xfrm rot="0">
            <a:off x="919737" y="6625345"/>
            <a:ext cx="4187099" cy="2984538"/>
            <a:chOff x="0" y="0"/>
            <a:chExt cx="5582798" cy="3979384"/>
          </a:xfrm>
        </p:grpSpPr>
        <p:grpSp>
          <p:nvGrpSpPr>
            <p:cNvPr name="Group 19" id="19"/>
            <p:cNvGrpSpPr/>
            <p:nvPr/>
          </p:nvGrpSpPr>
          <p:grpSpPr>
            <a:xfrm rot="0">
              <a:off x="0" y="0"/>
              <a:ext cx="5582798" cy="3979384"/>
              <a:chOff x="0" y="0"/>
              <a:chExt cx="950080" cy="677211"/>
            </a:xfrm>
          </p:grpSpPr>
          <p:sp>
            <p:nvSpPr>
              <p:cNvPr name="Freeform 20" id="20"/>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gradFill rotWithShape="true">
                <a:gsLst>
                  <a:gs pos="0">
                    <a:srgbClr val="5695E7">
                      <a:alpha val="100000"/>
                    </a:srgbClr>
                  </a:gs>
                  <a:gs pos="73000">
                    <a:srgbClr val="0C5ED3">
                      <a:alpha val="100000"/>
                    </a:srgbClr>
                  </a:gs>
                </a:gsLst>
                <a:lin ang="10800000"/>
              </a:gradFill>
            </p:spPr>
          </p:sp>
          <p:sp>
            <p:nvSpPr>
              <p:cNvPr name="TextBox 21" id="21"/>
              <p:cNvSpPr txBox="true"/>
              <p:nvPr/>
            </p:nvSpPr>
            <p:spPr>
              <a:xfrm>
                <a:off x="0" y="-38100"/>
                <a:ext cx="950080" cy="715311"/>
              </a:xfrm>
              <a:prstGeom prst="rect">
                <a:avLst/>
              </a:prstGeom>
            </p:spPr>
            <p:txBody>
              <a:bodyPr anchor="ctr" rtlCol="false" tIns="58964" lIns="58964" bIns="58964" rIns="58964"/>
              <a:lstStyle/>
              <a:p>
                <a:pPr algn="ctr">
                  <a:lnSpc>
                    <a:spcPts val="2939"/>
                  </a:lnSpc>
                </a:pPr>
              </a:p>
            </p:txBody>
          </p:sp>
        </p:grpSp>
        <p:sp>
          <p:nvSpPr>
            <p:cNvPr name="Freeform 22" id="22"/>
            <p:cNvSpPr/>
            <p:nvPr/>
          </p:nvSpPr>
          <p:spPr>
            <a:xfrm flipH="false" flipV="false" rot="0">
              <a:off x="1481889" y="2137933"/>
              <a:ext cx="2619021" cy="975585"/>
            </a:xfrm>
            <a:custGeom>
              <a:avLst/>
              <a:gdLst/>
              <a:ahLst/>
              <a:cxnLst/>
              <a:rect r="r" b="b" t="t" l="l"/>
              <a:pathLst>
                <a:path h="975585" w="2619021">
                  <a:moveTo>
                    <a:pt x="0" y="0"/>
                  </a:moveTo>
                  <a:lnTo>
                    <a:pt x="2619021" y="0"/>
                  </a:lnTo>
                  <a:lnTo>
                    <a:pt x="2619021" y="975586"/>
                  </a:lnTo>
                  <a:lnTo>
                    <a:pt x="0" y="9755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145285" y="200937"/>
              <a:ext cx="5437514" cy="1283114"/>
            </a:xfrm>
            <a:prstGeom prst="rect">
              <a:avLst/>
            </a:prstGeom>
          </p:spPr>
          <p:txBody>
            <a:bodyPr anchor="t" rtlCol="false" tIns="0" lIns="0" bIns="0" rIns="0">
              <a:spAutoFit/>
            </a:bodyPr>
            <a:lstStyle/>
            <a:p>
              <a:pPr algn="ctr">
                <a:lnSpc>
                  <a:spcPts val="3920"/>
                </a:lnSpc>
                <a:spcBef>
                  <a:spcPct val="0"/>
                </a:spcBef>
              </a:pPr>
              <a:r>
                <a:rPr lang="en-US" sz="2800">
                  <a:solidFill>
                    <a:srgbClr val="F4F4F4"/>
                  </a:solidFill>
                  <a:latin typeface="Open Sauce"/>
                  <a:ea typeface="Open Sauce"/>
                  <a:cs typeface="Open Sauce"/>
                  <a:sym typeface="Open Sauce"/>
                </a:rPr>
                <a:t> </a:t>
              </a:r>
              <a:r>
                <a:rPr lang="en-US" sz="2800">
                  <a:solidFill>
                    <a:srgbClr val="F4F4F4"/>
                  </a:solidFill>
                  <a:latin typeface="Open Sauce"/>
                  <a:ea typeface="Open Sauce"/>
                  <a:cs typeface="Open Sauce"/>
                  <a:sym typeface="Open Sauce"/>
                </a:rPr>
                <a:t>Accélère les </a:t>
              </a:r>
            </a:p>
            <a:p>
              <a:pPr algn="ctr">
                <a:lnSpc>
                  <a:spcPts val="3920"/>
                </a:lnSpc>
                <a:spcBef>
                  <a:spcPct val="0"/>
                </a:spcBef>
              </a:pPr>
              <a:r>
                <a:rPr lang="en-US" sz="2800">
                  <a:solidFill>
                    <a:srgbClr val="F4F4F4"/>
                  </a:solidFill>
                  <a:latin typeface="Open Sauce"/>
                  <a:ea typeface="Open Sauce"/>
                  <a:cs typeface="Open Sauce"/>
                  <a:sym typeface="Open Sauce"/>
                </a:rPr>
                <a:t>livraisons</a:t>
              </a:r>
            </a:p>
          </p:txBody>
        </p:sp>
      </p:grpSp>
      <p:grpSp>
        <p:nvGrpSpPr>
          <p:cNvPr name="Group 24" id="24"/>
          <p:cNvGrpSpPr/>
          <p:nvPr/>
        </p:nvGrpSpPr>
        <p:grpSpPr>
          <a:xfrm rot="0">
            <a:off x="5324997" y="6625345"/>
            <a:ext cx="4187099" cy="2984538"/>
            <a:chOff x="0" y="0"/>
            <a:chExt cx="5582798" cy="3979384"/>
          </a:xfrm>
        </p:grpSpPr>
        <p:grpSp>
          <p:nvGrpSpPr>
            <p:cNvPr name="Group 25" id="25"/>
            <p:cNvGrpSpPr/>
            <p:nvPr/>
          </p:nvGrpSpPr>
          <p:grpSpPr>
            <a:xfrm rot="0">
              <a:off x="0" y="0"/>
              <a:ext cx="5582798" cy="3979384"/>
              <a:chOff x="0" y="0"/>
              <a:chExt cx="950080" cy="677211"/>
            </a:xfrm>
          </p:grpSpPr>
          <p:sp>
            <p:nvSpPr>
              <p:cNvPr name="Freeform 26" id="26"/>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D2EDFF"/>
              </a:solidFill>
            </p:spPr>
          </p:sp>
          <p:sp>
            <p:nvSpPr>
              <p:cNvPr name="TextBox 27" id="27"/>
              <p:cNvSpPr txBox="true"/>
              <p:nvPr/>
            </p:nvSpPr>
            <p:spPr>
              <a:xfrm>
                <a:off x="0" y="-38100"/>
                <a:ext cx="950080" cy="715311"/>
              </a:xfrm>
              <a:prstGeom prst="rect">
                <a:avLst/>
              </a:prstGeom>
            </p:spPr>
            <p:txBody>
              <a:bodyPr anchor="ctr" rtlCol="false" tIns="58964" lIns="58964" bIns="58964" rIns="58964"/>
              <a:lstStyle/>
              <a:p>
                <a:pPr algn="ctr">
                  <a:lnSpc>
                    <a:spcPts val="2939"/>
                  </a:lnSpc>
                </a:pPr>
              </a:p>
            </p:txBody>
          </p:sp>
        </p:grpSp>
        <p:sp>
          <p:nvSpPr>
            <p:cNvPr name="Freeform 28" id="28"/>
            <p:cNvSpPr/>
            <p:nvPr/>
          </p:nvSpPr>
          <p:spPr>
            <a:xfrm flipH="false" flipV="false" rot="0">
              <a:off x="2042757" y="1953951"/>
              <a:ext cx="1724787" cy="1714007"/>
            </a:xfrm>
            <a:custGeom>
              <a:avLst/>
              <a:gdLst/>
              <a:ahLst/>
              <a:cxnLst/>
              <a:rect r="r" b="b" t="t" l="l"/>
              <a:pathLst>
                <a:path h="1714007" w="1724787">
                  <a:moveTo>
                    <a:pt x="0" y="0"/>
                  </a:moveTo>
                  <a:lnTo>
                    <a:pt x="1724788" y="0"/>
                  </a:lnTo>
                  <a:lnTo>
                    <a:pt x="1724788" y="1714008"/>
                  </a:lnTo>
                  <a:lnTo>
                    <a:pt x="0" y="17140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9" id="29"/>
            <p:cNvSpPr txBox="true"/>
            <p:nvPr/>
          </p:nvSpPr>
          <p:spPr>
            <a:xfrm rot="0">
              <a:off x="0" y="200937"/>
              <a:ext cx="5437514" cy="1283114"/>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Open Sauce"/>
                  <a:ea typeface="Open Sauce"/>
                  <a:cs typeface="Open Sauce"/>
                  <a:sym typeface="Open Sauce"/>
                </a:rPr>
                <a:t>T</a:t>
              </a:r>
              <a:r>
                <a:rPr lang="en-US" sz="2800">
                  <a:solidFill>
                    <a:srgbClr val="000000"/>
                  </a:solidFill>
                  <a:latin typeface="Open Sauce"/>
                  <a:ea typeface="Open Sauce"/>
                  <a:cs typeface="Open Sauce"/>
                  <a:sym typeface="Open Sauce"/>
                </a:rPr>
                <a:t>ests automatisés complets</a:t>
              </a:r>
            </a:p>
          </p:txBody>
        </p:sp>
      </p:grpSp>
      <p:sp>
        <p:nvSpPr>
          <p:cNvPr name="Freeform 30" id="30"/>
          <p:cNvSpPr/>
          <p:nvPr/>
        </p:nvSpPr>
        <p:spPr>
          <a:xfrm flipH="false" flipV="false" rot="0">
            <a:off x="10553577" y="231899"/>
            <a:ext cx="1531130" cy="1487110"/>
          </a:xfrm>
          <a:custGeom>
            <a:avLst/>
            <a:gdLst/>
            <a:ahLst/>
            <a:cxnLst/>
            <a:rect r="r" b="b" t="t" l="l"/>
            <a:pathLst>
              <a:path h="1487110" w="1531130">
                <a:moveTo>
                  <a:pt x="0" y="0"/>
                </a:moveTo>
                <a:lnTo>
                  <a:pt x="1531130" y="0"/>
                </a:lnTo>
                <a:lnTo>
                  <a:pt x="1531130" y="1487110"/>
                </a:lnTo>
                <a:lnTo>
                  <a:pt x="0" y="14871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1" id="31"/>
          <p:cNvSpPr txBox="true"/>
          <p:nvPr/>
        </p:nvSpPr>
        <p:spPr>
          <a:xfrm rot="0">
            <a:off x="765210" y="965929"/>
            <a:ext cx="4341626" cy="838200"/>
          </a:xfrm>
          <a:prstGeom prst="rect">
            <a:avLst/>
          </a:prstGeom>
        </p:spPr>
        <p:txBody>
          <a:bodyPr anchor="t" rtlCol="false" tIns="0" lIns="0" bIns="0" rIns="0">
            <a:spAutoFit/>
          </a:bodyPr>
          <a:lstStyle/>
          <a:p>
            <a:pPr algn="l">
              <a:lnSpc>
                <a:spcPts val="6599"/>
              </a:lnSpc>
            </a:pPr>
            <a:r>
              <a:rPr lang="en-US" sz="5499" b="true">
                <a:solidFill>
                  <a:srgbClr val="123586"/>
                </a:solidFill>
                <a:latin typeface="Eastman Grotesque Bold"/>
                <a:ea typeface="Eastman Grotesque Bold"/>
                <a:cs typeface="Eastman Grotesque Bold"/>
                <a:sym typeface="Eastman Grotesque Bold"/>
              </a:rPr>
              <a:t>CONCLUSION </a:t>
            </a:r>
          </a:p>
        </p:txBody>
      </p:sp>
      <p:sp>
        <p:nvSpPr>
          <p:cNvPr name="TextBox 32" id="32"/>
          <p:cNvSpPr txBox="true"/>
          <p:nvPr/>
        </p:nvSpPr>
        <p:spPr>
          <a:xfrm rot="0">
            <a:off x="16974598" y="9429774"/>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35</a:t>
            </a:r>
          </a:p>
        </p:txBody>
      </p:sp>
      <p:sp>
        <p:nvSpPr>
          <p:cNvPr name="TextBox 33" id="33"/>
          <p:cNvSpPr txBox="true"/>
          <p:nvPr/>
        </p:nvSpPr>
        <p:spPr>
          <a:xfrm rot="0">
            <a:off x="1701559" y="2510606"/>
            <a:ext cx="6335365" cy="481323"/>
          </a:xfrm>
          <a:prstGeom prst="rect">
            <a:avLst/>
          </a:prstGeom>
        </p:spPr>
        <p:txBody>
          <a:bodyPr anchor="t" rtlCol="false" tIns="0" lIns="0" bIns="0" rIns="0">
            <a:spAutoFit/>
          </a:bodyPr>
          <a:lstStyle/>
          <a:p>
            <a:pPr algn="l">
              <a:lnSpc>
                <a:spcPts val="3920"/>
              </a:lnSpc>
              <a:spcBef>
                <a:spcPct val="0"/>
              </a:spcBef>
            </a:pPr>
            <a:r>
              <a:rPr lang="en-US" b="true" sz="2800">
                <a:solidFill>
                  <a:srgbClr val="1052E7"/>
                </a:solidFill>
                <a:latin typeface="Open Sauce Bold"/>
                <a:ea typeface="Open Sauce Bold"/>
                <a:cs typeface="Open Sauce Bold"/>
                <a:sym typeface="Open Sauce Bold"/>
              </a:rPr>
              <a:t>L</a:t>
            </a:r>
            <a:r>
              <a:rPr lang="en-US" b="true" sz="2800">
                <a:solidFill>
                  <a:srgbClr val="1052E7"/>
                </a:solidFill>
                <a:latin typeface="Open Sauce Bold"/>
                <a:ea typeface="Open Sauce Bold"/>
                <a:cs typeface="Open Sauce Bold"/>
                <a:sym typeface="Open Sauce Bold"/>
              </a:rPr>
              <a:t>e projet AutoTest :</a:t>
            </a:r>
          </a:p>
        </p:txBody>
      </p:sp>
    </p:spTree>
  </p:cSld>
  <p:clrMapOvr>
    <a:masterClrMapping/>
  </p:clrMapOvr>
  <p:transition spd="fast">
    <p:fade/>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21938" y="614362"/>
            <a:ext cx="11644124" cy="800100"/>
          </a:xfrm>
          <a:prstGeom prst="rect">
            <a:avLst/>
          </a:prstGeom>
        </p:spPr>
        <p:txBody>
          <a:bodyPr anchor="t" rtlCol="false" tIns="0" lIns="0" bIns="0" rIns="0">
            <a:spAutoFit/>
          </a:bodyPr>
          <a:lstStyle/>
          <a:p>
            <a:pPr algn="ctr">
              <a:lnSpc>
                <a:spcPts val="6360"/>
              </a:lnSpc>
            </a:pPr>
            <a:r>
              <a:rPr lang="en-US" b="true" sz="5300">
                <a:solidFill>
                  <a:srgbClr val="123586"/>
                </a:solidFill>
                <a:latin typeface="Eastman Grotesque Bold"/>
                <a:ea typeface="Eastman Grotesque Bold"/>
                <a:cs typeface="Eastman Grotesque Bold"/>
                <a:sym typeface="Eastman Grotesque Bold"/>
              </a:rPr>
              <a:t>PERSPECTIVES</a:t>
            </a:r>
          </a:p>
        </p:txBody>
      </p:sp>
      <p:grpSp>
        <p:nvGrpSpPr>
          <p:cNvPr name="Group 3" id="3"/>
          <p:cNvGrpSpPr/>
          <p:nvPr/>
        </p:nvGrpSpPr>
        <p:grpSpPr>
          <a:xfrm rot="0">
            <a:off x="17648195" y="19050"/>
            <a:ext cx="639805" cy="9239250"/>
            <a:chOff x="0" y="0"/>
            <a:chExt cx="168508" cy="2433383"/>
          </a:xfrm>
        </p:grpSpPr>
        <p:sp>
          <p:nvSpPr>
            <p:cNvPr name="Freeform 4" id="4"/>
            <p:cNvSpPr/>
            <p:nvPr/>
          </p:nvSpPr>
          <p:spPr>
            <a:xfrm flipH="false" flipV="false" rot="0">
              <a:off x="0" y="0"/>
              <a:ext cx="168508" cy="2433383"/>
            </a:xfrm>
            <a:custGeom>
              <a:avLst/>
              <a:gdLst/>
              <a:ahLst/>
              <a:cxnLst/>
              <a:rect r="r" b="b" t="t" l="l"/>
              <a:pathLst>
                <a:path h="2433383" w="168508">
                  <a:moveTo>
                    <a:pt x="0" y="0"/>
                  </a:moveTo>
                  <a:lnTo>
                    <a:pt x="168508" y="0"/>
                  </a:lnTo>
                  <a:lnTo>
                    <a:pt x="168508" y="2433383"/>
                  </a:lnTo>
                  <a:lnTo>
                    <a:pt x="0" y="2433383"/>
                  </a:lnTo>
                  <a:close/>
                </a:path>
              </a:pathLst>
            </a:custGeom>
            <a:solidFill>
              <a:srgbClr val="517DED"/>
            </a:solidFill>
          </p:spPr>
        </p:sp>
        <p:sp>
          <p:nvSpPr>
            <p:cNvPr name="TextBox 5" id="5"/>
            <p:cNvSpPr txBox="true"/>
            <p:nvPr/>
          </p:nvSpPr>
          <p:spPr>
            <a:xfrm>
              <a:off x="0" y="-38100"/>
              <a:ext cx="168508" cy="2471483"/>
            </a:xfrm>
            <a:prstGeom prst="rect">
              <a:avLst/>
            </a:prstGeom>
          </p:spPr>
          <p:txBody>
            <a:bodyPr anchor="ctr" rtlCol="false" tIns="50800" lIns="50800" bIns="50800" rIns="50800"/>
            <a:lstStyle/>
            <a:p>
              <a:pPr algn="ctr">
                <a:lnSpc>
                  <a:spcPts val="2939"/>
                </a:lnSpc>
              </a:pPr>
            </a:p>
          </p:txBody>
        </p:sp>
      </p:grpSp>
      <p:grpSp>
        <p:nvGrpSpPr>
          <p:cNvPr name="Group 6" id="6"/>
          <p:cNvGrpSpPr/>
          <p:nvPr/>
        </p:nvGrpSpPr>
        <p:grpSpPr>
          <a:xfrm rot="0">
            <a:off x="0" y="19050"/>
            <a:ext cx="639805" cy="9239250"/>
            <a:chOff x="0" y="0"/>
            <a:chExt cx="168508" cy="2433383"/>
          </a:xfrm>
        </p:grpSpPr>
        <p:sp>
          <p:nvSpPr>
            <p:cNvPr name="Freeform 7" id="7"/>
            <p:cNvSpPr/>
            <p:nvPr/>
          </p:nvSpPr>
          <p:spPr>
            <a:xfrm flipH="false" flipV="false" rot="0">
              <a:off x="0" y="0"/>
              <a:ext cx="168508" cy="2433383"/>
            </a:xfrm>
            <a:custGeom>
              <a:avLst/>
              <a:gdLst/>
              <a:ahLst/>
              <a:cxnLst/>
              <a:rect r="r" b="b" t="t" l="l"/>
              <a:pathLst>
                <a:path h="2433383" w="168508">
                  <a:moveTo>
                    <a:pt x="0" y="0"/>
                  </a:moveTo>
                  <a:lnTo>
                    <a:pt x="168508" y="0"/>
                  </a:lnTo>
                  <a:lnTo>
                    <a:pt x="168508" y="2433383"/>
                  </a:lnTo>
                  <a:lnTo>
                    <a:pt x="0" y="2433383"/>
                  </a:lnTo>
                  <a:close/>
                </a:path>
              </a:pathLst>
            </a:custGeom>
            <a:solidFill>
              <a:srgbClr val="517DED"/>
            </a:solidFill>
          </p:spPr>
        </p:sp>
        <p:sp>
          <p:nvSpPr>
            <p:cNvPr name="TextBox 8" id="8"/>
            <p:cNvSpPr txBox="true"/>
            <p:nvPr/>
          </p:nvSpPr>
          <p:spPr>
            <a:xfrm>
              <a:off x="0" y="-38100"/>
              <a:ext cx="168508" cy="2471483"/>
            </a:xfrm>
            <a:prstGeom prst="rect">
              <a:avLst/>
            </a:prstGeom>
          </p:spPr>
          <p:txBody>
            <a:bodyPr anchor="ctr" rtlCol="false" tIns="50800" lIns="50800" bIns="50800" rIns="50800"/>
            <a:lstStyle/>
            <a:p>
              <a:pPr algn="ctr">
                <a:lnSpc>
                  <a:spcPts val="2939"/>
                </a:lnSpc>
              </a:pPr>
            </a:p>
          </p:txBody>
        </p:sp>
      </p:grpSp>
      <p:sp>
        <p:nvSpPr>
          <p:cNvPr name="Freeform 9" id="9"/>
          <p:cNvSpPr/>
          <p:nvPr/>
        </p:nvSpPr>
        <p:spPr>
          <a:xfrm flipH="true" flipV="false" rot="0">
            <a:off x="14963163" y="481818"/>
            <a:ext cx="10256646" cy="10115617"/>
          </a:xfrm>
          <a:custGeom>
            <a:avLst/>
            <a:gdLst/>
            <a:ahLst/>
            <a:cxnLst/>
            <a:rect r="r" b="b" t="t" l="l"/>
            <a:pathLst>
              <a:path h="10115617" w="10256646">
                <a:moveTo>
                  <a:pt x="10256646" y="0"/>
                </a:moveTo>
                <a:lnTo>
                  <a:pt x="0" y="0"/>
                </a:lnTo>
                <a:lnTo>
                  <a:pt x="0" y="10115617"/>
                </a:lnTo>
                <a:lnTo>
                  <a:pt x="10256646" y="10115617"/>
                </a:lnTo>
                <a:lnTo>
                  <a:pt x="10256646"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0" id="10"/>
          <p:cNvSpPr/>
          <p:nvPr/>
        </p:nvSpPr>
        <p:spPr>
          <a:xfrm flipH="false" flipV="false" rot="0">
            <a:off x="-6696961" y="557113"/>
            <a:ext cx="10256646" cy="10115617"/>
          </a:xfrm>
          <a:custGeom>
            <a:avLst/>
            <a:gdLst/>
            <a:ahLst/>
            <a:cxnLst/>
            <a:rect r="r" b="b" t="t" l="l"/>
            <a:pathLst>
              <a:path h="10115617" w="10256646">
                <a:moveTo>
                  <a:pt x="0" y="0"/>
                </a:moveTo>
                <a:lnTo>
                  <a:pt x="10256646" y="0"/>
                </a:lnTo>
                <a:lnTo>
                  <a:pt x="10256646" y="10115617"/>
                </a:lnTo>
                <a:lnTo>
                  <a:pt x="0" y="10115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1" id="11"/>
          <p:cNvSpPr/>
          <p:nvPr/>
        </p:nvSpPr>
        <p:spPr>
          <a:xfrm flipH="false" flipV="false" rot="0">
            <a:off x="15424000" y="357023"/>
            <a:ext cx="1713977" cy="1915058"/>
          </a:xfrm>
          <a:custGeom>
            <a:avLst/>
            <a:gdLst/>
            <a:ahLst/>
            <a:cxnLst/>
            <a:rect r="r" b="b" t="t" l="l"/>
            <a:pathLst>
              <a:path h="1915058" w="1713977">
                <a:moveTo>
                  <a:pt x="0" y="0"/>
                </a:moveTo>
                <a:lnTo>
                  <a:pt x="1713978" y="0"/>
                </a:lnTo>
                <a:lnTo>
                  <a:pt x="1713978" y="1915058"/>
                </a:lnTo>
                <a:lnTo>
                  <a:pt x="0" y="19150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281489" y="1601186"/>
            <a:ext cx="10762603" cy="1718204"/>
            <a:chOff x="0" y="0"/>
            <a:chExt cx="14350137" cy="2290938"/>
          </a:xfrm>
        </p:grpSpPr>
        <p:grpSp>
          <p:nvGrpSpPr>
            <p:cNvPr name="Group 13" id="13"/>
            <p:cNvGrpSpPr/>
            <p:nvPr/>
          </p:nvGrpSpPr>
          <p:grpSpPr>
            <a:xfrm rot="0">
              <a:off x="517214" y="370910"/>
              <a:ext cx="13832923" cy="1599917"/>
              <a:chOff x="0" y="0"/>
              <a:chExt cx="5702553" cy="659558"/>
            </a:xfrm>
          </p:grpSpPr>
          <p:sp>
            <p:nvSpPr>
              <p:cNvPr name="Freeform 14" id="14"/>
              <p:cNvSpPr/>
              <p:nvPr/>
            </p:nvSpPr>
            <p:spPr>
              <a:xfrm flipH="false" flipV="false" rot="0">
                <a:off x="0" y="0"/>
                <a:ext cx="5702553" cy="659558"/>
              </a:xfrm>
              <a:custGeom>
                <a:avLst/>
                <a:gdLst/>
                <a:ahLst/>
                <a:cxnLst/>
                <a:rect r="r" b="b" t="t" l="l"/>
                <a:pathLst>
                  <a:path h="659558" w="5702553">
                    <a:moveTo>
                      <a:pt x="5499353" y="0"/>
                    </a:moveTo>
                    <a:lnTo>
                      <a:pt x="203200" y="0"/>
                    </a:lnTo>
                    <a:lnTo>
                      <a:pt x="0" y="329779"/>
                    </a:lnTo>
                    <a:lnTo>
                      <a:pt x="203200" y="659558"/>
                    </a:lnTo>
                    <a:lnTo>
                      <a:pt x="5499353" y="659558"/>
                    </a:lnTo>
                    <a:lnTo>
                      <a:pt x="5702553" y="329779"/>
                    </a:lnTo>
                    <a:lnTo>
                      <a:pt x="5499353" y="0"/>
                    </a:lnTo>
                    <a:close/>
                  </a:path>
                </a:pathLst>
              </a:custGeom>
              <a:solidFill>
                <a:srgbClr val="295AEB"/>
              </a:solidFill>
            </p:spPr>
          </p:sp>
          <p:sp>
            <p:nvSpPr>
              <p:cNvPr name="TextBox 15" id="15"/>
              <p:cNvSpPr txBox="true"/>
              <p:nvPr/>
            </p:nvSpPr>
            <p:spPr>
              <a:xfrm>
                <a:off x="152400" y="-38100"/>
                <a:ext cx="5397753" cy="697658"/>
              </a:xfrm>
              <a:prstGeom prst="rect">
                <a:avLst/>
              </a:prstGeom>
            </p:spPr>
            <p:txBody>
              <a:bodyPr anchor="ctr" rtlCol="false" tIns="49499" lIns="49499" bIns="49499" rIns="49499"/>
              <a:lstStyle/>
              <a:p>
                <a:pPr algn="ctr">
                  <a:lnSpc>
                    <a:spcPts val="2939"/>
                  </a:lnSpc>
                </a:pPr>
              </a:p>
            </p:txBody>
          </p:sp>
        </p:grpSp>
        <p:grpSp>
          <p:nvGrpSpPr>
            <p:cNvPr name="Group 16" id="16"/>
            <p:cNvGrpSpPr/>
            <p:nvPr/>
          </p:nvGrpSpPr>
          <p:grpSpPr>
            <a:xfrm rot="-2621621">
              <a:off x="332621" y="338011"/>
              <a:ext cx="1626056" cy="1614917"/>
              <a:chOff x="0" y="0"/>
              <a:chExt cx="321196" cy="318996"/>
            </a:xfrm>
          </p:grpSpPr>
          <p:sp>
            <p:nvSpPr>
              <p:cNvPr name="Freeform 17" id="17"/>
              <p:cNvSpPr/>
              <p:nvPr/>
            </p:nvSpPr>
            <p:spPr>
              <a:xfrm flipH="false" flipV="false" rot="0">
                <a:off x="0" y="0"/>
                <a:ext cx="321196" cy="318996"/>
              </a:xfrm>
              <a:custGeom>
                <a:avLst/>
                <a:gdLst/>
                <a:ahLst/>
                <a:cxnLst/>
                <a:rect r="r" b="b" t="t" l="l"/>
                <a:pathLst>
                  <a:path h="318996" w="321196">
                    <a:moveTo>
                      <a:pt x="0" y="0"/>
                    </a:moveTo>
                    <a:lnTo>
                      <a:pt x="321196" y="0"/>
                    </a:lnTo>
                    <a:lnTo>
                      <a:pt x="321196" y="318996"/>
                    </a:lnTo>
                    <a:lnTo>
                      <a:pt x="0" y="318996"/>
                    </a:lnTo>
                    <a:close/>
                  </a:path>
                </a:pathLst>
              </a:custGeom>
              <a:solidFill>
                <a:srgbClr val="D2EDFF"/>
              </a:solidFill>
            </p:spPr>
          </p:sp>
          <p:sp>
            <p:nvSpPr>
              <p:cNvPr name="TextBox 18" id="18"/>
              <p:cNvSpPr txBox="true"/>
              <p:nvPr/>
            </p:nvSpPr>
            <p:spPr>
              <a:xfrm>
                <a:off x="0" y="-38100"/>
                <a:ext cx="321196" cy="357096"/>
              </a:xfrm>
              <a:prstGeom prst="rect">
                <a:avLst/>
              </a:prstGeom>
            </p:spPr>
            <p:txBody>
              <a:bodyPr anchor="ctr" rtlCol="false" tIns="50800" lIns="50800" bIns="50800" rIns="50800"/>
              <a:lstStyle/>
              <a:p>
                <a:pPr algn="ctr">
                  <a:lnSpc>
                    <a:spcPts val="2939"/>
                  </a:lnSpc>
                </a:pPr>
              </a:p>
            </p:txBody>
          </p:sp>
        </p:grpSp>
        <p:grpSp>
          <p:nvGrpSpPr>
            <p:cNvPr name="Group 19" id="19"/>
            <p:cNvGrpSpPr/>
            <p:nvPr/>
          </p:nvGrpSpPr>
          <p:grpSpPr>
            <a:xfrm rot="0">
              <a:off x="517214" y="539996"/>
              <a:ext cx="1191852" cy="1210947"/>
              <a:chOff x="0" y="0"/>
              <a:chExt cx="1836356" cy="1865776"/>
            </a:xfrm>
          </p:grpSpPr>
          <p:sp>
            <p:nvSpPr>
              <p:cNvPr name="Freeform 20" id="20"/>
              <p:cNvSpPr/>
              <p:nvPr/>
            </p:nvSpPr>
            <p:spPr>
              <a:xfrm flipH="false" flipV="false" rot="0">
                <a:off x="0" y="0"/>
                <a:ext cx="1836293" cy="1865770"/>
              </a:xfrm>
              <a:custGeom>
                <a:avLst/>
                <a:gdLst/>
                <a:ahLst/>
                <a:cxnLst/>
                <a:rect r="r" b="b" t="t" l="l"/>
                <a:pathLst>
                  <a:path h="1865770" w="1836293">
                    <a:moveTo>
                      <a:pt x="0" y="0"/>
                    </a:moveTo>
                    <a:lnTo>
                      <a:pt x="1836293" y="0"/>
                    </a:lnTo>
                    <a:lnTo>
                      <a:pt x="1836293" y="1865770"/>
                    </a:lnTo>
                    <a:lnTo>
                      <a:pt x="0" y="1865770"/>
                    </a:lnTo>
                    <a:close/>
                  </a:path>
                </a:pathLst>
              </a:custGeom>
              <a:blipFill>
                <a:blip r:embed="rId6"/>
                <a:stretch>
                  <a:fillRect l="0" t="0" r="0" b="-16963"/>
                </a:stretch>
              </a:blipFill>
            </p:spPr>
          </p:sp>
        </p:grpSp>
        <p:sp>
          <p:nvSpPr>
            <p:cNvPr name="TextBox 21" id="21"/>
            <p:cNvSpPr txBox="true"/>
            <p:nvPr/>
          </p:nvSpPr>
          <p:spPr>
            <a:xfrm rot="0">
              <a:off x="3313961" y="465807"/>
              <a:ext cx="10725328" cy="1197822"/>
            </a:xfrm>
            <a:prstGeom prst="rect">
              <a:avLst/>
            </a:prstGeom>
          </p:spPr>
          <p:txBody>
            <a:bodyPr anchor="t" rtlCol="false" tIns="0" lIns="0" bIns="0" rIns="0">
              <a:spAutoFit/>
            </a:bodyPr>
            <a:lstStyle/>
            <a:p>
              <a:pPr algn="l">
                <a:lnSpc>
                  <a:spcPts val="3640"/>
                </a:lnSpc>
                <a:spcBef>
                  <a:spcPct val="0"/>
                </a:spcBef>
              </a:pPr>
              <a:r>
                <a:rPr lang="en-US" b="true" sz="2600">
                  <a:solidFill>
                    <a:srgbClr val="FFFFFF"/>
                  </a:solidFill>
                  <a:latin typeface="Public Sans Bold"/>
                  <a:ea typeface="Public Sans Bold"/>
                  <a:cs typeface="Public Sans Bold"/>
                  <a:sym typeface="Public Sans Bold"/>
                </a:rPr>
                <a:t>Utilisation de ZAP comme proxy pour détecter les vulnérabilités lors de tests manuels </a:t>
              </a:r>
            </a:p>
          </p:txBody>
        </p:sp>
        <p:sp>
          <p:nvSpPr>
            <p:cNvPr name="Freeform 22" id="22"/>
            <p:cNvSpPr/>
            <p:nvPr/>
          </p:nvSpPr>
          <p:spPr>
            <a:xfrm flipH="false" flipV="false" rot="-2632058">
              <a:off x="486833" y="470739"/>
              <a:ext cx="1349460" cy="1349460"/>
            </a:xfrm>
            <a:custGeom>
              <a:avLst/>
              <a:gdLst/>
              <a:ahLst/>
              <a:cxnLst/>
              <a:rect r="r" b="b" t="t" l="l"/>
              <a:pathLst>
                <a:path h="1349460" w="1349460">
                  <a:moveTo>
                    <a:pt x="0" y="0"/>
                  </a:moveTo>
                  <a:lnTo>
                    <a:pt x="1349460" y="0"/>
                  </a:lnTo>
                  <a:lnTo>
                    <a:pt x="1349460" y="1349460"/>
                  </a:lnTo>
                  <a:lnTo>
                    <a:pt x="0" y="1349460"/>
                  </a:lnTo>
                  <a:lnTo>
                    <a:pt x="0" y="0"/>
                  </a:lnTo>
                  <a:close/>
                </a:path>
              </a:pathLst>
            </a:custGeom>
            <a:blipFill>
              <a:blip r:embed="rId7"/>
              <a:stretch>
                <a:fillRect l="0" t="0" r="0" b="0"/>
              </a:stretch>
            </a:blipFill>
          </p:spPr>
        </p:sp>
      </p:grpSp>
      <p:grpSp>
        <p:nvGrpSpPr>
          <p:cNvPr name="Group 23" id="23"/>
          <p:cNvGrpSpPr/>
          <p:nvPr/>
        </p:nvGrpSpPr>
        <p:grpSpPr>
          <a:xfrm rot="0">
            <a:off x="3321938" y="5183372"/>
            <a:ext cx="10762603" cy="1718204"/>
            <a:chOff x="0" y="0"/>
            <a:chExt cx="14350137" cy="2290938"/>
          </a:xfrm>
        </p:grpSpPr>
        <p:grpSp>
          <p:nvGrpSpPr>
            <p:cNvPr name="Group 24" id="24"/>
            <p:cNvGrpSpPr/>
            <p:nvPr/>
          </p:nvGrpSpPr>
          <p:grpSpPr>
            <a:xfrm rot="0">
              <a:off x="517214" y="370910"/>
              <a:ext cx="13832923" cy="1599917"/>
              <a:chOff x="0" y="0"/>
              <a:chExt cx="5702553" cy="659558"/>
            </a:xfrm>
          </p:grpSpPr>
          <p:sp>
            <p:nvSpPr>
              <p:cNvPr name="Freeform 25" id="25"/>
              <p:cNvSpPr/>
              <p:nvPr/>
            </p:nvSpPr>
            <p:spPr>
              <a:xfrm flipH="false" flipV="false" rot="0">
                <a:off x="0" y="0"/>
                <a:ext cx="5702553" cy="659558"/>
              </a:xfrm>
              <a:custGeom>
                <a:avLst/>
                <a:gdLst/>
                <a:ahLst/>
                <a:cxnLst/>
                <a:rect r="r" b="b" t="t" l="l"/>
                <a:pathLst>
                  <a:path h="659558" w="5702553">
                    <a:moveTo>
                      <a:pt x="5499353" y="0"/>
                    </a:moveTo>
                    <a:lnTo>
                      <a:pt x="203200" y="0"/>
                    </a:lnTo>
                    <a:lnTo>
                      <a:pt x="0" y="329779"/>
                    </a:lnTo>
                    <a:lnTo>
                      <a:pt x="203200" y="659558"/>
                    </a:lnTo>
                    <a:lnTo>
                      <a:pt x="5499353" y="659558"/>
                    </a:lnTo>
                    <a:lnTo>
                      <a:pt x="5702553" y="329779"/>
                    </a:lnTo>
                    <a:lnTo>
                      <a:pt x="5499353" y="0"/>
                    </a:lnTo>
                    <a:close/>
                  </a:path>
                </a:pathLst>
              </a:custGeom>
              <a:solidFill>
                <a:srgbClr val="295AEB"/>
              </a:solidFill>
            </p:spPr>
          </p:sp>
          <p:sp>
            <p:nvSpPr>
              <p:cNvPr name="TextBox 26" id="26"/>
              <p:cNvSpPr txBox="true"/>
              <p:nvPr/>
            </p:nvSpPr>
            <p:spPr>
              <a:xfrm>
                <a:off x="152400" y="-38100"/>
                <a:ext cx="5397753" cy="697658"/>
              </a:xfrm>
              <a:prstGeom prst="rect">
                <a:avLst/>
              </a:prstGeom>
            </p:spPr>
            <p:txBody>
              <a:bodyPr anchor="ctr" rtlCol="false" tIns="49499" lIns="49499" bIns="49499" rIns="49499"/>
              <a:lstStyle/>
              <a:p>
                <a:pPr algn="ctr">
                  <a:lnSpc>
                    <a:spcPts val="2939"/>
                  </a:lnSpc>
                </a:pPr>
              </a:p>
            </p:txBody>
          </p:sp>
        </p:grpSp>
        <p:grpSp>
          <p:nvGrpSpPr>
            <p:cNvPr name="Group 27" id="27"/>
            <p:cNvGrpSpPr/>
            <p:nvPr/>
          </p:nvGrpSpPr>
          <p:grpSpPr>
            <a:xfrm rot="-2621621">
              <a:off x="332621" y="338011"/>
              <a:ext cx="1626056" cy="1614917"/>
              <a:chOff x="0" y="0"/>
              <a:chExt cx="321196" cy="318996"/>
            </a:xfrm>
          </p:grpSpPr>
          <p:sp>
            <p:nvSpPr>
              <p:cNvPr name="Freeform 28" id="28"/>
              <p:cNvSpPr/>
              <p:nvPr/>
            </p:nvSpPr>
            <p:spPr>
              <a:xfrm flipH="false" flipV="false" rot="0">
                <a:off x="0" y="0"/>
                <a:ext cx="321196" cy="318996"/>
              </a:xfrm>
              <a:custGeom>
                <a:avLst/>
                <a:gdLst/>
                <a:ahLst/>
                <a:cxnLst/>
                <a:rect r="r" b="b" t="t" l="l"/>
                <a:pathLst>
                  <a:path h="318996" w="321196">
                    <a:moveTo>
                      <a:pt x="0" y="0"/>
                    </a:moveTo>
                    <a:lnTo>
                      <a:pt x="321196" y="0"/>
                    </a:lnTo>
                    <a:lnTo>
                      <a:pt x="321196" y="318996"/>
                    </a:lnTo>
                    <a:lnTo>
                      <a:pt x="0" y="318996"/>
                    </a:lnTo>
                    <a:close/>
                  </a:path>
                </a:pathLst>
              </a:custGeom>
              <a:solidFill>
                <a:srgbClr val="D2EDFF"/>
              </a:solidFill>
            </p:spPr>
          </p:sp>
          <p:sp>
            <p:nvSpPr>
              <p:cNvPr name="TextBox 29" id="29"/>
              <p:cNvSpPr txBox="true"/>
              <p:nvPr/>
            </p:nvSpPr>
            <p:spPr>
              <a:xfrm>
                <a:off x="0" y="-38100"/>
                <a:ext cx="321196" cy="357096"/>
              </a:xfrm>
              <a:prstGeom prst="rect">
                <a:avLst/>
              </a:prstGeom>
            </p:spPr>
            <p:txBody>
              <a:bodyPr anchor="ctr" rtlCol="false" tIns="50800" lIns="50800" bIns="50800" rIns="50800"/>
              <a:lstStyle/>
              <a:p>
                <a:pPr algn="ctr">
                  <a:lnSpc>
                    <a:spcPts val="2939"/>
                  </a:lnSpc>
                </a:pPr>
              </a:p>
            </p:txBody>
          </p:sp>
        </p:grpSp>
        <p:sp>
          <p:nvSpPr>
            <p:cNvPr name="TextBox 30" id="30"/>
            <p:cNvSpPr txBox="true"/>
            <p:nvPr/>
          </p:nvSpPr>
          <p:spPr>
            <a:xfrm rot="0">
              <a:off x="3325828" y="854418"/>
              <a:ext cx="9928391" cy="539750"/>
            </a:xfrm>
            <a:prstGeom prst="rect">
              <a:avLst/>
            </a:prstGeom>
          </p:spPr>
          <p:txBody>
            <a:bodyPr anchor="t" rtlCol="false" tIns="0" lIns="0" bIns="0" rIns="0">
              <a:spAutoFit/>
            </a:bodyPr>
            <a:lstStyle/>
            <a:p>
              <a:pPr algn="l">
                <a:lnSpc>
                  <a:spcPts val="3120"/>
                </a:lnSpc>
              </a:pPr>
              <a:r>
                <a:rPr lang="en-US" sz="2600" b="true">
                  <a:solidFill>
                    <a:srgbClr val="FFFFFF"/>
                  </a:solidFill>
                  <a:latin typeface="Public Sans Bold"/>
                  <a:ea typeface="Public Sans Bold"/>
                  <a:cs typeface="Public Sans Bold"/>
                  <a:sym typeface="Public Sans Bold"/>
                </a:rPr>
                <a:t>Intégration de l’intelligence artificielle </a:t>
              </a:r>
            </a:p>
          </p:txBody>
        </p:sp>
        <p:sp>
          <p:nvSpPr>
            <p:cNvPr name="Freeform 31" id="31"/>
            <p:cNvSpPr/>
            <p:nvPr/>
          </p:nvSpPr>
          <p:spPr>
            <a:xfrm flipH="false" flipV="false" rot="0">
              <a:off x="426818" y="477595"/>
              <a:ext cx="1437661" cy="1378358"/>
            </a:xfrm>
            <a:custGeom>
              <a:avLst/>
              <a:gdLst/>
              <a:ahLst/>
              <a:cxnLst/>
              <a:rect r="r" b="b" t="t" l="l"/>
              <a:pathLst>
                <a:path h="1378358" w="1437661">
                  <a:moveTo>
                    <a:pt x="0" y="0"/>
                  </a:moveTo>
                  <a:lnTo>
                    <a:pt x="1437661" y="0"/>
                  </a:lnTo>
                  <a:lnTo>
                    <a:pt x="1437661" y="1378358"/>
                  </a:lnTo>
                  <a:lnTo>
                    <a:pt x="0" y="13783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2632058">
              <a:off x="445339" y="470739"/>
              <a:ext cx="1349460" cy="1349460"/>
            </a:xfrm>
            <a:custGeom>
              <a:avLst/>
              <a:gdLst/>
              <a:ahLst/>
              <a:cxnLst/>
              <a:rect r="r" b="b" t="t" l="l"/>
              <a:pathLst>
                <a:path h="1349460" w="1349460">
                  <a:moveTo>
                    <a:pt x="0" y="0"/>
                  </a:moveTo>
                  <a:lnTo>
                    <a:pt x="1349460" y="0"/>
                  </a:lnTo>
                  <a:lnTo>
                    <a:pt x="1349460" y="1349460"/>
                  </a:lnTo>
                  <a:lnTo>
                    <a:pt x="0" y="1349460"/>
                  </a:lnTo>
                  <a:lnTo>
                    <a:pt x="0" y="0"/>
                  </a:lnTo>
                  <a:close/>
                </a:path>
              </a:pathLst>
            </a:custGeom>
            <a:blipFill>
              <a:blip r:embed="rId7"/>
              <a:stretch>
                <a:fillRect l="0" t="0" r="0" b="0"/>
              </a:stretch>
            </a:blipFill>
          </p:spPr>
        </p:sp>
      </p:grpSp>
      <p:grpSp>
        <p:nvGrpSpPr>
          <p:cNvPr name="Group 33" id="33"/>
          <p:cNvGrpSpPr/>
          <p:nvPr/>
        </p:nvGrpSpPr>
        <p:grpSpPr>
          <a:xfrm rot="0">
            <a:off x="4203459" y="6901576"/>
            <a:ext cx="10762603" cy="1718204"/>
            <a:chOff x="0" y="0"/>
            <a:chExt cx="14350137" cy="2290938"/>
          </a:xfrm>
        </p:grpSpPr>
        <p:grpSp>
          <p:nvGrpSpPr>
            <p:cNvPr name="Group 34" id="34"/>
            <p:cNvGrpSpPr/>
            <p:nvPr/>
          </p:nvGrpSpPr>
          <p:grpSpPr>
            <a:xfrm rot="0">
              <a:off x="517214" y="370910"/>
              <a:ext cx="13832923" cy="1599917"/>
              <a:chOff x="0" y="0"/>
              <a:chExt cx="5702553" cy="659558"/>
            </a:xfrm>
          </p:grpSpPr>
          <p:sp>
            <p:nvSpPr>
              <p:cNvPr name="Freeform 35" id="35"/>
              <p:cNvSpPr/>
              <p:nvPr/>
            </p:nvSpPr>
            <p:spPr>
              <a:xfrm flipH="false" flipV="false" rot="0">
                <a:off x="0" y="0"/>
                <a:ext cx="5702553" cy="659558"/>
              </a:xfrm>
              <a:custGeom>
                <a:avLst/>
                <a:gdLst/>
                <a:ahLst/>
                <a:cxnLst/>
                <a:rect r="r" b="b" t="t" l="l"/>
                <a:pathLst>
                  <a:path h="659558" w="5702553">
                    <a:moveTo>
                      <a:pt x="5499353" y="0"/>
                    </a:moveTo>
                    <a:lnTo>
                      <a:pt x="203200" y="0"/>
                    </a:lnTo>
                    <a:lnTo>
                      <a:pt x="0" y="329779"/>
                    </a:lnTo>
                    <a:lnTo>
                      <a:pt x="203200" y="659558"/>
                    </a:lnTo>
                    <a:lnTo>
                      <a:pt x="5499353" y="659558"/>
                    </a:lnTo>
                    <a:lnTo>
                      <a:pt x="5702553" y="329779"/>
                    </a:lnTo>
                    <a:lnTo>
                      <a:pt x="5499353" y="0"/>
                    </a:lnTo>
                    <a:close/>
                  </a:path>
                </a:pathLst>
              </a:custGeom>
              <a:solidFill>
                <a:srgbClr val="295AEB"/>
              </a:solidFill>
            </p:spPr>
          </p:sp>
          <p:sp>
            <p:nvSpPr>
              <p:cNvPr name="TextBox 36" id="36"/>
              <p:cNvSpPr txBox="true"/>
              <p:nvPr/>
            </p:nvSpPr>
            <p:spPr>
              <a:xfrm>
                <a:off x="152400" y="-38100"/>
                <a:ext cx="5397753" cy="697658"/>
              </a:xfrm>
              <a:prstGeom prst="rect">
                <a:avLst/>
              </a:prstGeom>
            </p:spPr>
            <p:txBody>
              <a:bodyPr anchor="ctr" rtlCol="false" tIns="49499" lIns="49499" bIns="49499" rIns="49499"/>
              <a:lstStyle/>
              <a:p>
                <a:pPr algn="ctr">
                  <a:lnSpc>
                    <a:spcPts val="2939"/>
                  </a:lnSpc>
                </a:pPr>
              </a:p>
            </p:txBody>
          </p:sp>
        </p:grpSp>
        <p:grpSp>
          <p:nvGrpSpPr>
            <p:cNvPr name="Group 37" id="37"/>
            <p:cNvGrpSpPr/>
            <p:nvPr/>
          </p:nvGrpSpPr>
          <p:grpSpPr>
            <a:xfrm rot="-2621621">
              <a:off x="332621" y="338011"/>
              <a:ext cx="1626056" cy="1614917"/>
              <a:chOff x="0" y="0"/>
              <a:chExt cx="321196" cy="318996"/>
            </a:xfrm>
          </p:grpSpPr>
          <p:sp>
            <p:nvSpPr>
              <p:cNvPr name="Freeform 38" id="38"/>
              <p:cNvSpPr/>
              <p:nvPr/>
            </p:nvSpPr>
            <p:spPr>
              <a:xfrm flipH="false" flipV="false" rot="0">
                <a:off x="0" y="0"/>
                <a:ext cx="321196" cy="318996"/>
              </a:xfrm>
              <a:custGeom>
                <a:avLst/>
                <a:gdLst/>
                <a:ahLst/>
                <a:cxnLst/>
                <a:rect r="r" b="b" t="t" l="l"/>
                <a:pathLst>
                  <a:path h="318996" w="321196">
                    <a:moveTo>
                      <a:pt x="0" y="0"/>
                    </a:moveTo>
                    <a:lnTo>
                      <a:pt x="321196" y="0"/>
                    </a:lnTo>
                    <a:lnTo>
                      <a:pt x="321196" y="318996"/>
                    </a:lnTo>
                    <a:lnTo>
                      <a:pt x="0" y="318996"/>
                    </a:lnTo>
                    <a:close/>
                  </a:path>
                </a:pathLst>
              </a:custGeom>
              <a:solidFill>
                <a:srgbClr val="D2EDFF"/>
              </a:solidFill>
            </p:spPr>
          </p:sp>
          <p:sp>
            <p:nvSpPr>
              <p:cNvPr name="TextBox 39" id="39"/>
              <p:cNvSpPr txBox="true"/>
              <p:nvPr/>
            </p:nvSpPr>
            <p:spPr>
              <a:xfrm>
                <a:off x="0" y="-38100"/>
                <a:ext cx="321196" cy="357096"/>
              </a:xfrm>
              <a:prstGeom prst="rect">
                <a:avLst/>
              </a:prstGeom>
            </p:spPr>
            <p:txBody>
              <a:bodyPr anchor="ctr" rtlCol="false" tIns="50800" lIns="50800" bIns="50800" rIns="50800"/>
              <a:lstStyle/>
              <a:p>
                <a:pPr algn="ctr">
                  <a:lnSpc>
                    <a:spcPts val="2939"/>
                  </a:lnSpc>
                </a:pPr>
              </a:p>
            </p:txBody>
          </p:sp>
        </p:grpSp>
        <p:sp>
          <p:nvSpPr>
            <p:cNvPr name="TextBox 40" id="40"/>
            <p:cNvSpPr txBox="true"/>
            <p:nvPr/>
          </p:nvSpPr>
          <p:spPr>
            <a:xfrm rot="0">
              <a:off x="3295494" y="891469"/>
              <a:ext cx="9468215" cy="539750"/>
            </a:xfrm>
            <a:prstGeom prst="rect">
              <a:avLst/>
            </a:prstGeom>
          </p:spPr>
          <p:txBody>
            <a:bodyPr anchor="t" rtlCol="false" tIns="0" lIns="0" bIns="0" rIns="0">
              <a:spAutoFit/>
            </a:bodyPr>
            <a:lstStyle/>
            <a:p>
              <a:pPr algn="l">
                <a:lnSpc>
                  <a:spcPts val="3120"/>
                </a:lnSpc>
              </a:pPr>
              <a:r>
                <a:rPr lang="en-US" sz="2600" b="true">
                  <a:solidFill>
                    <a:srgbClr val="FFFFFF"/>
                  </a:solidFill>
                  <a:latin typeface="Public Sans Bold"/>
                  <a:ea typeface="Public Sans Bold"/>
                  <a:cs typeface="Public Sans Bold"/>
                  <a:sym typeface="Public Sans Bold"/>
                </a:rPr>
                <a:t>Extension aux applications mobiles </a:t>
              </a:r>
            </a:p>
          </p:txBody>
        </p:sp>
        <p:sp>
          <p:nvSpPr>
            <p:cNvPr name="Freeform 41" id="41"/>
            <p:cNvSpPr/>
            <p:nvPr/>
          </p:nvSpPr>
          <p:spPr>
            <a:xfrm flipH="false" flipV="false" rot="0">
              <a:off x="591710" y="560911"/>
              <a:ext cx="1178743" cy="1219916"/>
            </a:xfrm>
            <a:custGeom>
              <a:avLst/>
              <a:gdLst/>
              <a:ahLst/>
              <a:cxnLst/>
              <a:rect r="r" b="b" t="t" l="l"/>
              <a:pathLst>
                <a:path h="1219916" w="1178743">
                  <a:moveTo>
                    <a:pt x="0" y="0"/>
                  </a:moveTo>
                  <a:lnTo>
                    <a:pt x="1178744" y="0"/>
                  </a:lnTo>
                  <a:lnTo>
                    <a:pt x="1178744" y="1219916"/>
                  </a:lnTo>
                  <a:lnTo>
                    <a:pt x="0" y="1219916"/>
                  </a:lnTo>
                  <a:lnTo>
                    <a:pt x="0" y="0"/>
                  </a:lnTo>
                  <a:close/>
                </a:path>
              </a:pathLst>
            </a:custGeom>
            <a:blipFill>
              <a:blip r:embed="rId10"/>
              <a:stretch>
                <a:fillRect l="0" t="0" r="0" b="0"/>
              </a:stretch>
            </a:blipFill>
          </p:spPr>
        </p:sp>
        <p:sp>
          <p:nvSpPr>
            <p:cNvPr name="Freeform 42" id="42"/>
            <p:cNvSpPr/>
            <p:nvPr/>
          </p:nvSpPr>
          <p:spPr>
            <a:xfrm flipH="false" flipV="false" rot="-2632058">
              <a:off x="446645" y="503687"/>
              <a:ext cx="1349460" cy="1349460"/>
            </a:xfrm>
            <a:custGeom>
              <a:avLst/>
              <a:gdLst/>
              <a:ahLst/>
              <a:cxnLst/>
              <a:rect r="r" b="b" t="t" l="l"/>
              <a:pathLst>
                <a:path h="1349460" w="1349460">
                  <a:moveTo>
                    <a:pt x="0" y="0"/>
                  </a:moveTo>
                  <a:lnTo>
                    <a:pt x="1349460" y="0"/>
                  </a:lnTo>
                  <a:lnTo>
                    <a:pt x="1349460" y="1349460"/>
                  </a:lnTo>
                  <a:lnTo>
                    <a:pt x="0" y="1349460"/>
                  </a:lnTo>
                  <a:lnTo>
                    <a:pt x="0" y="0"/>
                  </a:lnTo>
                  <a:close/>
                </a:path>
              </a:pathLst>
            </a:custGeom>
            <a:blipFill>
              <a:blip r:embed="rId7"/>
              <a:stretch>
                <a:fillRect l="0" t="0" r="0" b="0"/>
              </a:stretch>
            </a:blipFill>
          </p:spPr>
        </p:sp>
      </p:grpSp>
      <p:grpSp>
        <p:nvGrpSpPr>
          <p:cNvPr name="Group 43" id="43"/>
          <p:cNvGrpSpPr/>
          <p:nvPr/>
        </p:nvGrpSpPr>
        <p:grpSpPr>
          <a:xfrm rot="0">
            <a:off x="4967530" y="8379383"/>
            <a:ext cx="10762603" cy="1718204"/>
            <a:chOff x="0" y="0"/>
            <a:chExt cx="14350137" cy="2290938"/>
          </a:xfrm>
        </p:grpSpPr>
        <p:grpSp>
          <p:nvGrpSpPr>
            <p:cNvPr name="Group 44" id="44"/>
            <p:cNvGrpSpPr/>
            <p:nvPr/>
          </p:nvGrpSpPr>
          <p:grpSpPr>
            <a:xfrm rot="0">
              <a:off x="517214" y="370910"/>
              <a:ext cx="13832923" cy="1599917"/>
              <a:chOff x="0" y="0"/>
              <a:chExt cx="5702553" cy="659558"/>
            </a:xfrm>
          </p:grpSpPr>
          <p:sp>
            <p:nvSpPr>
              <p:cNvPr name="Freeform 45" id="45"/>
              <p:cNvSpPr/>
              <p:nvPr/>
            </p:nvSpPr>
            <p:spPr>
              <a:xfrm flipH="false" flipV="false" rot="0">
                <a:off x="0" y="0"/>
                <a:ext cx="5702553" cy="659558"/>
              </a:xfrm>
              <a:custGeom>
                <a:avLst/>
                <a:gdLst/>
                <a:ahLst/>
                <a:cxnLst/>
                <a:rect r="r" b="b" t="t" l="l"/>
                <a:pathLst>
                  <a:path h="659558" w="5702553">
                    <a:moveTo>
                      <a:pt x="5499353" y="0"/>
                    </a:moveTo>
                    <a:lnTo>
                      <a:pt x="203200" y="0"/>
                    </a:lnTo>
                    <a:lnTo>
                      <a:pt x="0" y="329779"/>
                    </a:lnTo>
                    <a:lnTo>
                      <a:pt x="203200" y="659558"/>
                    </a:lnTo>
                    <a:lnTo>
                      <a:pt x="5499353" y="659558"/>
                    </a:lnTo>
                    <a:lnTo>
                      <a:pt x="5702553" y="329779"/>
                    </a:lnTo>
                    <a:lnTo>
                      <a:pt x="5499353" y="0"/>
                    </a:lnTo>
                    <a:close/>
                  </a:path>
                </a:pathLst>
              </a:custGeom>
              <a:solidFill>
                <a:srgbClr val="295AEB"/>
              </a:solidFill>
            </p:spPr>
          </p:sp>
          <p:sp>
            <p:nvSpPr>
              <p:cNvPr name="TextBox 46" id="46"/>
              <p:cNvSpPr txBox="true"/>
              <p:nvPr/>
            </p:nvSpPr>
            <p:spPr>
              <a:xfrm>
                <a:off x="152400" y="-38100"/>
                <a:ext cx="5397753" cy="697658"/>
              </a:xfrm>
              <a:prstGeom prst="rect">
                <a:avLst/>
              </a:prstGeom>
            </p:spPr>
            <p:txBody>
              <a:bodyPr anchor="ctr" rtlCol="false" tIns="49499" lIns="49499" bIns="49499" rIns="49499"/>
              <a:lstStyle/>
              <a:p>
                <a:pPr algn="ctr">
                  <a:lnSpc>
                    <a:spcPts val="2939"/>
                  </a:lnSpc>
                </a:pPr>
              </a:p>
            </p:txBody>
          </p:sp>
        </p:grpSp>
        <p:grpSp>
          <p:nvGrpSpPr>
            <p:cNvPr name="Group 47" id="47"/>
            <p:cNvGrpSpPr/>
            <p:nvPr/>
          </p:nvGrpSpPr>
          <p:grpSpPr>
            <a:xfrm rot="-2621621">
              <a:off x="332621" y="338011"/>
              <a:ext cx="1626056" cy="1614917"/>
              <a:chOff x="0" y="0"/>
              <a:chExt cx="321196" cy="318996"/>
            </a:xfrm>
          </p:grpSpPr>
          <p:sp>
            <p:nvSpPr>
              <p:cNvPr name="Freeform 48" id="48"/>
              <p:cNvSpPr/>
              <p:nvPr/>
            </p:nvSpPr>
            <p:spPr>
              <a:xfrm flipH="false" flipV="false" rot="0">
                <a:off x="0" y="0"/>
                <a:ext cx="321196" cy="318996"/>
              </a:xfrm>
              <a:custGeom>
                <a:avLst/>
                <a:gdLst/>
                <a:ahLst/>
                <a:cxnLst/>
                <a:rect r="r" b="b" t="t" l="l"/>
                <a:pathLst>
                  <a:path h="318996" w="321196">
                    <a:moveTo>
                      <a:pt x="0" y="0"/>
                    </a:moveTo>
                    <a:lnTo>
                      <a:pt x="321196" y="0"/>
                    </a:lnTo>
                    <a:lnTo>
                      <a:pt x="321196" y="318996"/>
                    </a:lnTo>
                    <a:lnTo>
                      <a:pt x="0" y="318996"/>
                    </a:lnTo>
                    <a:close/>
                  </a:path>
                </a:pathLst>
              </a:custGeom>
              <a:solidFill>
                <a:srgbClr val="D2EDFF"/>
              </a:solidFill>
            </p:spPr>
          </p:sp>
          <p:sp>
            <p:nvSpPr>
              <p:cNvPr name="TextBox 49" id="49"/>
              <p:cNvSpPr txBox="true"/>
              <p:nvPr/>
            </p:nvSpPr>
            <p:spPr>
              <a:xfrm>
                <a:off x="0" y="-38100"/>
                <a:ext cx="321196" cy="357096"/>
              </a:xfrm>
              <a:prstGeom prst="rect">
                <a:avLst/>
              </a:prstGeom>
            </p:spPr>
            <p:txBody>
              <a:bodyPr anchor="ctr" rtlCol="false" tIns="50800" lIns="50800" bIns="50800" rIns="50800"/>
              <a:lstStyle/>
              <a:p>
                <a:pPr algn="ctr">
                  <a:lnSpc>
                    <a:spcPts val="2939"/>
                  </a:lnSpc>
                </a:pPr>
              </a:p>
            </p:txBody>
          </p:sp>
        </p:grpSp>
        <p:sp>
          <p:nvSpPr>
            <p:cNvPr name="TextBox 50" id="50"/>
            <p:cNvSpPr txBox="true"/>
            <p:nvPr/>
          </p:nvSpPr>
          <p:spPr>
            <a:xfrm rot="0">
              <a:off x="3349272" y="866069"/>
              <a:ext cx="4340036" cy="539750"/>
            </a:xfrm>
            <a:prstGeom prst="rect">
              <a:avLst/>
            </a:prstGeom>
          </p:spPr>
          <p:txBody>
            <a:bodyPr anchor="t" rtlCol="false" tIns="0" lIns="0" bIns="0" rIns="0">
              <a:spAutoFit/>
            </a:bodyPr>
            <a:lstStyle/>
            <a:p>
              <a:pPr algn="l">
                <a:lnSpc>
                  <a:spcPts val="3120"/>
                </a:lnSpc>
              </a:pPr>
              <a:r>
                <a:rPr lang="en-US" sz="2600" b="true">
                  <a:solidFill>
                    <a:srgbClr val="FFFFFF"/>
                  </a:solidFill>
                  <a:latin typeface="Public Sans Bold"/>
                  <a:ea typeface="Public Sans Bold"/>
                  <a:cs typeface="Public Sans Bold"/>
                  <a:sym typeface="Public Sans Bold"/>
                </a:rPr>
                <a:t>Déploiement </a:t>
              </a:r>
            </a:p>
          </p:txBody>
        </p:sp>
        <p:sp>
          <p:nvSpPr>
            <p:cNvPr name="Freeform 51" id="51"/>
            <p:cNvSpPr/>
            <p:nvPr/>
          </p:nvSpPr>
          <p:spPr>
            <a:xfrm flipH="false" flipV="false" rot="0">
              <a:off x="517214" y="533085"/>
              <a:ext cx="1162159" cy="1136010"/>
            </a:xfrm>
            <a:custGeom>
              <a:avLst/>
              <a:gdLst/>
              <a:ahLst/>
              <a:cxnLst/>
              <a:rect r="r" b="b" t="t" l="l"/>
              <a:pathLst>
                <a:path h="1136010" w="1162159">
                  <a:moveTo>
                    <a:pt x="0" y="0"/>
                  </a:moveTo>
                  <a:lnTo>
                    <a:pt x="1162158" y="0"/>
                  </a:lnTo>
                  <a:lnTo>
                    <a:pt x="1162158" y="1136010"/>
                  </a:lnTo>
                  <a:lnTo>
                    <a:pt x="0" y="11360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52" id="52"/>
            <p:cNvSpPr/>
            <p:nvPr/>
          </p:nvSpPr>
          <p:spPr>
            <a:xfrm flipH="false" flipV="false" rot="-2632058">
              <a:off x="468410" y="456781"/>
              <a:ext cx="1349460" cy="1349460"/>
            </a:xfrm>
            <a:custGeom>
              <a:avLst/>
              <a:gdLst/>
              <a:ahLst/>
              <a:cxnLst/>
              <a:rect r="r" b="b" t="t" l="l"/>
              <a:pathLst>
                <a:path h="1349460" w="1349460">
                  <a:moveTo>
                    <a:pt x="0" y="0"/>
                  </a:moveTo>
                  <a:lnTo>
                    <a:pt x="1349460" y="0"/>
                  </a:lnTo>
                  <a:lnTo>
                    <a:pt x="1349460" y="1349460"/>
                  </a:lnTo>
                  <a:lnTo>
                    <a:pt x="0" y="1349460"/>
                  </a:lnTo>
                  <a:lnTo>
                    <a:pt x="0" y="0"/>
                  </a:lnTo>
                  <a:close/>
                </a:path>
              </a:pathLst>
            </a:custGeom>
            <a:blipFill>
              <a:blip r:embed="rId7"/>
              <a:stretch>
                <a:fillRect l="0" t="0" r="0" b="0"/>
              </a:stretch>
            </a:blipFill>
          </p:spPr>
        </p:sp>
      </p:grpSp>
      <p:sp>
        <p:nvSpPr>
          <p:cNvPr name="TextBox 53" id="53"/>
          <p:cNvSpPr txBox="true"/>
          <p:nvPr/>
        </p:nvSpPr>
        <p:spPr>
          <a:xfrm rot="0">
            <a:off x="17137978" y="9506415"/>
            <a:ext cx="1020435" cy="59117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FFFFFF"/>
                </a:solidFill>
                <a:latin typeface="Open Sauce Bold"/>
                <a:ea typeface="Open Sauce Bold"/>
                <a:cs typeface="Open Sauce Bold"/>
                <a:sym typeface="Open Sauce Bold"/>
              </a:rPr>
              <a:t>36</a:t>
            </a:r>
          </a:p>
        </p:txBody>
      </p:sp>
      <p:grpSp>
        <p:nvGrpSpPr>
          <p:cNvPr name="Group 54" id="54"/>
          <p:cNvGrpSpPr/>
          <p:nvPr/>
        </p:nvGrpSpPr>
        <p:grpSpPr>
          <a:xfrm rot="0">
            <a:off x="2420183" y="3319390"/>
            <a:ext cx="10762603" cy="1718204"/>
            <a:chOff x="0" y="0"/>
            <a:chExt cx="14350137" cy="2290938"/>
          </a:xfrm>
        </p:grpSpPr>
        <p:grpSp>
          <p:nvGrpSpPr>
            <p:cNvPr name="Group 55" id="55"/>
            <p:cNvGrpSpPr/>
            <p:nvPr/>
          </p:nvGrpSpPr>
          <p:grpSpPr>
            <a:xfrm rot="0">
              <a:off x="517214" y="370910"/>
              <a:ext cx="13832923" cy="1599917"/>
              <a:chOff x="0" y="0"/>
              <a:chExt cx="5702553" cy="659558"/>
            </a:xfrm>
          </p:grpSpPr>
          <p:sp>
            <p:nvSpPr>
              <p:cNvPr name="Freeform 56" id="56"/>
              <p:cNvSpPr/>
              <p:nvPr/>
            </p:nvSpPr>
            <p:spPr>
              <a:xfrm flipH="false" flipV="false" rot="0">
                <a:off x="0" y="0"/>
                <a:ext cx="5702553" cy="659558"/>
              </a:xfrm>
              <a:custGeom>
                <a:avLst/>
                <a:gdLst/>
                <a:ahLst/>
                <a:cxnLst/>
                <a:rect r="r" b="b" t="t" l="l"/>
                <a:pathLst>
                  <a:path h="659558" w="5702553">
                    <a:moveTo>
                      <a:pt x="5499353" y="0"/>
                    </a:moveTo>
                    <a:lnTo>
                      <a:pt x="203200" y="0"/>
                    </a:lnTo>
                    <a:lnTo>
                      <a:pt x="0" y="329779"/>
                    </a:lnTo>
                    <a:lnTo>
                      <a:pt x="203200" y="659558"/>
                    </a:lnTo>
                    <a:lnTo>
                      <a:pt x="5499353" y="659558"/>
                    </a:lnTo>
                    <a:lnTo>
                      <a:pt x="5702553" y="329779"/>
                    </a:lnTo>
                    <a:lnTo>
                      <a:pt x="5499353" y="0"/>
                    </a:lnTo>
                    <a:close/>
                  </a:path>
                </a:pathLst>
              </a:custGeom>
              <a:solidFill>
                <a:srgbClr val="295AEB"/>
              </a:solidFill>
            </p:spPr>
          </p:sp>
          <p:sp>
            <p:nvSpPr>
              <p:cNvPr name="TextBox 57" id="57"/>
              <p:cNvSpPr txBox="true"/>
              <p:nvPr/>
            </p:nvSpPr>
            <p:spPr>
              <a:xfrm>
                <a:off x="152400" y="-38100"/>
                <a:ext cx="5397753" cy="697658"/>
              </a:xfrm>
              <a:prstGeom prst="rect">
                <a:avLst/>
              </a:prstGeom>
            </p:spPr>
            <p:txBody>
              <a:bodyPr anchor="ctr" rtlCol="false" tIns="49499" lIns="49499" bIns="49499" rIns="49499"/>
              <a:lstStyle/>
              <a:p>
                <a:pPr algn="ctr">
                  <a:lnSpc>
                    <a:spcPts val="2939"/>
                  </a:lnSpc>
                </a:pPr>
              </a:p>
            </p:txBody>
          </p:sp>
        </p:grpSp>
        <p:grpSp>
          <p:nvGrpSpPr>
            <p:cNvPr name="Group 58" id="58"/>
            <p:cNvGrpSpPr/>
            <p:nvPr/>
          </p:nvGrpSpPr>
          <p:grpSpPr>
            <a:xfrm rot="-2621621">
              <a:off x="332621" y="338011"/>
              <a:ext cx="1626056" cy="1614917"/>
              <a:chOff x="0" y="0"/>
              <a:chExt cx="321196" cy="318996"/>
            </a:xfrm>
          </p:grpSpPr>
          <p:sp>
            <p:nvSpPr>
              <p:cNvPr name="Freeform 59" id="59"/>
              <p:cNvSpPr/>
              <p:nvPr/>
            </p:nvSpPr>
            <p:spPr>
              <a:xfrm flipH="false" flipV="false" rot="0">
                <a:off x="0" y="0"/>
                <a:ext cx="321196" cy="318996"/>
              </a:xfrm>
              <a:custGeom>
                <a:avLst/>
                <a:gdLst/>
                <a:ahLst/>
                <a:cxnLst/>
                <a:rect r="r" b="b" t="t" l="l"/>
                <a:pathLst>
                  <a:path h="318996" w="321196">
                    <a:moveTo>
                      <a:pt x="0" y="0"/>
                    </a:moveTo>
                    <a:lnTo>
                      <a:pt x="321196" y="0"/>
                    </a:lnTo>
                    <a:lnTo>
                      <a:pt x="321196" y="318996"/>
                    </a:lnTo>
                    <a:lnTo>
                      <a:pt x="0" y="318996"/>
                    </a:lnTo>
                    <a:close/>
                  </a:path>
                </a:pathLst>
              </a:custGeom>
              <a:solidFill>
                <a:srgbClr val="D2EDFF"/>
              </a:solidFill>
            </p:spPr>
          </p:sp>
          <p:sp>
            <p:nvSpPr>
              <p:cNvPr name="TextBox 60" id="60"/>
              <p:cNvSpPr txBox="true"/>
              <p:nvPr/>
            </p:nvSpPr>
            <p:spPr>
              <a:xfrm>
                <a:off x="0" y="-38100"/>
                <a:ext cx="321196" cy="357096"/>
              </a:xfrm>
              <a:prstGeom prst="rect">
                <a:avLst/>
              </a:prstGeom>
            </p:spPr>
            <p:txBody>
              <a:bodyPr anchor="ctr" rtlCol="false" tIns="50800" lIns="50800" bIns="50800" rIns="50800"/>
              <a:lstStyle/>
              <a:p>
                <a:pPr algn="ctr">
                  <a:lnSpc>
                    <a:spcPts val="2939"/>
                  </a:lnSpc>
                </a:pPr>
              </a:p>
            </p:txBody>
          </p:sp>
        </p:grpSp>
        <p:sp>
          <p:nvSpPr>
            <p:cNvPr name="TextBox 61" id="61"/>
            <p:cNvSpPr txBox="true"/>
            <p:nvPr/>
          </p:nvSpPr>
          <p:spPr>
            <a:xfrm rot="0">
              <a:off x="3313961" y="465807"/>
              <a:ext cx="10725328" cy="1197822"/>
            </a:xfrm>
            <a:prstGeom prst="rect">
              <a:avLst/>
            </a:prstGeom>
          </p:spPr>
          <p:txBody>
            <a:bodyPr anchor="t" rtlCol="false" tIns="0" lIns="0" bIns="0" rIns="0">
              <a:spAutoFit/>
            </a:bodyPr>
            <a:lstStyle/>
            <a:p>
              <a:pPr algn="l">
                <a:lnSpc>
                  <a:spcPts val="3640"/>
                </a:lnSpc>
                <a:spcBef>
                  <a:spcPct val="0"/>
                </a:spcBef>
              </a:pPr>
              <a:r>
                <a:rPr lang="en-US" b="true" sz="2600">
                  <a:solidFill>
                    <a:srgbClr val="FFFFFF"/>
                  </a:solidFill>
                  <a:latin typeface="Public Sans Bold"/>
                  <a:ea typeface="Public Sans Bold"/>
                  <a:cs typeface="Public Sans Bold"/>
                  <a:sym typeface="Public Sans Bold"/>
                </a:rPr>
                <a:t>Intégration d’autres types de tests (tests de performance, de charge, d’accessibilité, etc.)</a:t>
              </a:r>
            </a:p>
          </p:txBody>
        </p:sp>
        <p:sp>
          <p:nvSpPr>
            <p:cNvPr name="Freeform 62" id="62"/>
            <p:cNvSpPr/>
            <p:nvPr/>
          </p:nvSpPr>
          <p:spPr>
            <a:xfrm flipH="false" flipV="false" rot="-2632058">
              <a:off x="470919" y="470739"/>
              <a:ext cx="1349460" cy="1349460"/>
            </a:xfrm>
            <a:custGeom>
              <a:avLst/>
              <a:gdLst/>
              <a:ahLst/>
              <a:cxnLst/>
              <a:rect r="r" b="b" t="t" l="l"/>
              <a:pathLst>
                <a:path h="1349460" w="1349460">
                  <a:moveTo>
                    <a:pt x="0" y="0"/>
                  </a:moveTo>
                  <a:lnTo>
                    <a:pt x="1349460" y="0"/>
                  </a:lnTo>
                  <a:lnTo>
                    <a:pt x="1349460" y="1349460"/>
                  </a:lnTo>
                  <a:lnTo>
                    <a:pt x="0" y="1349460"/>
                  </a:lnTo>
                  <a:lnTo>
                    <a:pt x="0" y="0"/>
                  </a:lnTo>
                  <a:close/>
                </a:path>
              </a:pathLst>
            </a:custGeom>
            <a:blipFill>
              <a:blip r:embed="rId7"/>
              <a:stretch>
                <a:fillRect l="0" t="0" r="0" b="0"/>
              </a:stretch>
            </a:blipFill>
          </p:spPr>
        </p:sp>
        <p:sp>
          <p:nvSpPr>
            <p:cNvPr name="Freeform 63" id="63"/>
            <p:cNvSpPr/>
            <p:nvPr/>
          </p:nvSpPr>
          <p:spPr>
            <a:xfrm flipH="false" flipV="false" rot="0">
              <a:off x="625237" y="571972"/>
              <a:ext cx="1154207" cy="1146993"/>
            </a:xfrm>
            <a:custGeom>
              <a:avLst/>
              <a:gdLst/>
              <a:ahLst/>
              <a:cxnLst/>
              <a:rect r="r" b="b" t="t" l="l"/>
              <a:pathLst>
                <a:path h="1146993" w="1154207">
                  <a:moveTo>
                    <a:pt x="0" y="0"/>
                  </a:moveTo>
                  <a:lnTo>
                    <a:pt x="1154207" y="0"/>
                  </a:lnTo>
                  <a:lnTo>
                    <a:pt x="1154207" y="1146994"/>
                  </a:lnTo>
                  <a:lnTo>
                    <a:pt x="0" y="11469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5589639" y="-2192252"/>
            <a:ext cx="10192919" cy="9619567"/>
          </a:xfrm>
          <a:custGeom>
            <a:avLst/>
            <a:gdLst/>
            <a:ahLst/>
            <a:cxnLst/>
            <a:rect r="r" b="b" t="t" l="l"/>
            <a:pathLst>
              <a:path h="9619567" w="10192919">
                <a:moveTo>
                  <a:pt x="0" y="9619567"/>
                </a:moveTo>
                <a:lnTo>
                  <a:pt x="10192919" y="9619567"/>
                </a:lnTo>
                <a:lnTo>
                  <a:pt x="10192919" y="0"/>
                </a:lnTo>
                <a:lnTo>
                  <a:pt x="0" y="0"/>
                </a:lnTo>
                <a:lnTo>
                  <a:pt x="0" y="9619567"/>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true" flipV="false" rot="0">
            <a:off x="13684720" y="2859685"/>
            <a:ext cx="10192919" cy="9619567"/>
          </a:xfrm>
          <a:custGeom>
            <a:avLst/>
            <a:gdLst/>
            <a:ahLst/>
            <a:cxnLst/>
            <a:rect r="r" b="b" t="t" l="l"/>
            <a:pathLst>
              <a:path h="9619567" w="10192919">
                <a:moveTo>
                  <a:pt x="10192919" y="0"/>
                </a:moveTo>
                <a:lnTo>
                  <a:pt x="0" y="0"/>
                </a:lnTo>
                <a:lnTo>
                  <a:pt x="0" y="9619567"/>
                </a:lnTo>
                <a:lnTo>
                  <a:pt x="10192919" y="9619567"/>
                </a:lnTo>
                <a:lnTo>
                  <a:pt x="10192919"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6991611" y="1028700"/>
            <a:ext cx="3780714" cy="3000941"/>
          </a:xfrm>
          <a:custGeom>
            <a:avLst/>
            <a:gdLst/>
            <a:ahLst/>
            <a:cxnLst/>
            <a:rect r="r" b="b" t="t" l="l"/>
            <a:pathLst>
              <a:path h="3000941" w="3780714">
                <a:moveTo>
                  <a:pt x="0" y="0"/>
                </a:moveTo>
                <a:lnTo>
                  <a:pt x="3780714" y="0"/>
                </a:lnTo>
                <a:lnTo>
                  <a:pt x="3780714" y="3000941"/>
                </a:lnTo>
                <a:lnTo>
                  <a:pt x="0" y="30009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668280" y="4674590"/>
            <a:ext cx="10951440" cy="2295525"/>
          </a:xfrm>
          <a:prstGeom prst="rect">
            <a:avLst/>
          </a:prstGeom>
        </p:spPr>
        <p:txBody>
          <a:bodyPr anchor="t" rtlCol="false" tIns="0" lIns="0" bIns="0" rIns="0">
            <a:spAutoFit/>
          </a:bodyPr>
          <a:lstStyle/>
          <a:p>
            <a:pPr algn="ctr">
              <a:lnSpc>
                <a:spcPts val="9000"/>
              </a:lnSpc>
            </a:pPr>
            <a:r>
              <a:rPr lang="en-US" sz="7500" b="true">
                <a:solidFill>
                  <a:srgbClr val="123586"/>
                </a:solidFill>
                <a:latin typeface="Eastman Grotesque Bold"/>
                <a:ea typeface="Eastman Grotesque Bold"/>
                <a:cs typeface="Eastman Grotesque Bold"/>
                <a:sym typeface="Eastman Grotesque Bold"/>
              </a:rPr>
              <a:t>MERCI POUR VOTRE ATTENTION!</a:t>
            </a:r>
          </a:p>
        </p:txBody>
      </p:sp>
      <p:sp>
        <p:nvSpPr>
          <p:cNvPr name="Freeform 6" id="6"/>
          <p:cNvSpPr/>
          <p:nvPr/>
        </p:nvSpPr>
        <p:spPr>
          <a:xfrm flipH="false" flipV="false" rot="0">
            <a:off x="15793069" y="-421608"/>
            <a:ext cx="894519" cy="1938492"/>
          </a:xfrm>
          <a:custGeom>
            <a:avLst/>
            <a:gdLst/>
            <a:ahLst/>
            <a:cxnLst/>
            <a:rect r="r" b="b" t="t" l="l"/>
            <a:pathLst>
              <a:path h="1938492" w="894519">
                <a:moveTo>
                  <a:pt x="0" y="0"/>
                </a:moveTo>
                <a:lnTo>
                  <a:pt x="894518" y="0"/>
                </a:lnTo>
                <a:lnTo>
                  <a:pt x="894518" y="1938492"/>
                </a:lnTo>
                <a:lnTo>
                  <a:pt x="0" y="1938492"/>
                </a:lnTo>
                <a:lnTo>
                  <a:pt x="0" y="0"/>
                </a:lnTo>
                <a:close/>
              </a:path>
            </a:pathLst>
          </a:custGeom>
          <a:blipFill>
            <a:blip r:embed="rId6">
              <a:extLst>
                <a:ext uri="{96DAC541-7B7A-43D3-8B79-37D633B846F1}">
                  <asvg:svgBlip xmlns:asvg="http://schemas.microsoft.com/office/drawing/2016/SVG/main" r:embed="rId7"/>
                </a:ext>
              </a:extLst>
            </a:blip>
            <a:stretch>
              <a:fillRect l="0" t="-24495" r="-368184" b="0"/>
            </a:stretch>
          </a:blipFill>
        </p:spPr>
      </p:sp>
      <p:sp>
        <p:nvSpPr>
          <p:cNvPr name="Freeform 7" id="7"/>
          <p:cNvSpPr/>
          <p:nvPr/>
        </p:nvSpPr>
        <p:spPr>
          <a:xfrm flipH="false" flipV="false" rot="0">
            <a:off x="1580682" y="883034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6">
              <a:extLst>
                <a:ext uri="{96DAC541-7B7A-43D3-8B79-37D633B846F1}">
                  <asvg:svgBlip xmlns:asvg="http://schemas.microsoft.com/office/drawing/2016/SVG/main" r:embed="rId7"/>
                </a:ext>
              </a:extLst>
            </a:blip>
            <a:stretch>
              <a:fillRect l="0" t="-24495" r="-368184" b="0"/>
            </a:stretch>
          </a:blipFill>
        </p:spPr>
      </p:sp>
    </p:spTree>
  </p:cSld>
  <p:clrMapOvr>
    <a:masterClrMapping/>
  </p:clrMapOvr>
  <p:transition spd="fast">
    <p:cover dir="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7830864" y="932343"/>
            <a:ext cx="914272" cy="1981298"/>
          </a:xfrm>
          <a:custGeom>
            <a:avLst/>
            <a:gdLst/>
            <a:ahLst/>
            <a:cxnLst/>
            <a:rect r="r" b="b" t="t" l="l"/>
            <a:pathLst>
              <a:path h="1981298" w="914272">
                <a:moveTo>
                  <a:pt x="0" y="0"/>
                </a:moveTo>
                <a:lnTo>
                  <a:pt x="914272" y="0"/>
                </a:lnTo>
                <a:lnTo>
                  <a:pt x="914272" y="1981298"/>
                </a:lnTo>
                <a:lnTo>
                  <a:pt x="0" y="1981298"/>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3" id="3"/>
          <p:cNvSpPr/>
          <p:nvPr/>
        </p:nvSpPr>
        <p:spPr>
          <a:xfrm flipH="false" flipV="false" rot="0">
            <a:off x="12796944" y="4889416"/>
            <a:ext cx="5053759" cy="5281044"/>
          </a:xfrm>
          <a:custGeom>
            <a:avLst/>
            <a:gdLst/>
            <a:ahLst/>
            <a:cxnLst/>
            <a:rect r="r" b="b" t="t" l="l"/>
            <a:pathLst>
              <a:path h="5281044" w="5053759">
                <a:moveTo>
                  <a:pt x="0" y="0"/>
                </a:moveTo>
                <a:lnTo>
                  <a:pt x="5053759" y="0"/>
                </a:lnTo>
                <a:lnTo>
                  <a:pt x="5053759" y="5281044"/>
                </a:lnTo>
                <a:lnTo>
                  <a:pt x="0" y="5281044"/>
                </a:lnTo>
                <a:lnTo>
                  <a:pt x="0" y="0"/>
                </a:lnTo>
                <a:close/>
              </a:path>
            </a:pathLst>
          </a:custGeom>
          <a:blipFill>
            <a:blip r:embed="rId4"/>
            <a:stretch>
              <a:fillRect l="0" t="0" r="0" b="0"/>
            </a:stretch>
          </a:blipFill>
        </p:spPr>
      </p:sp>
      <p:sp>
        <p:nvSpPr>
          <p:cNvPr name="TextBox 4" id="4"/>
          <p:cNvSpPr txBox="true"/>
          <p:nvPr/>
        </p:nvSpPr>
        <p:spPr>
          <a:xfrm rot="0">
            <a:off x="4032246" y="1307677"/>
            <a:ext cx="11957801" cy="615315"/>
          </a:xfrm>
          <a:prstGeom prst="rect">
            <a:avLst/>
          </a:prstGeom>
        </p:spPr>
        <p:txBody>
          <a:bodyPr anchor="t" rtlCol="false" tIns="0" lIns="0" bIns="0" rIns="0">
            <a:spAutoFit/>
          </a:bodyPr>
          <a:lstStyle/>
          <a:p>
            <a:pPr algn="l">
              <a:lnSpc>
                <a:spcPts val="4619"/>
              </a:lnSpc>
            </a:pPr>
            <a:r>
              <a:rPr lang="en-US" sz="4199" b="true">
                <a:solidFill>
                  <a:srgbClr val="123586"/>
                </a:solidFill>
                <a:latin typeface="Eastman Grotesque Bold"/>
                <a:ea typeface="Eastman Grotesque Bold"/>
                <a:cs typeface="Eastman Grotesque Bold"/>
                <a:sym typeface="Eastman Grotesque Bold"/>
              </a:rPr>
              <a:t>Présentation de l’organisme d’accueil </a:t>
            </a:r>
          </a:p>
        </p:txBody>
      </p:sp>
      <p:grpSp>
        <p:nvGrpSpPr>
          <p:cNvPr name="Group 5" id="5"/>
          <p:cNvGrpSpPr/>
          <p:nvPr/>
        </p:nvGrpSpPr>
        <p:grpSpPr>
          <a:xfrm rot="0">
            <a:off x="-2015049" y="-418816"/>
            <a:ext cx="5696143" cy="11162831"/>
            <a:chOff x="0" y="0"/>
            <a:chExt cx="7594857" cy="14883775"/>
          </a:xfrm>
        </p:grpSpPr>
        <p:grpSp>
          <p:nvGrpSpPr>
            <p:cNvPr name="Group 6" id="6"/>
            <p:cNvGrpSpPr/>
            <p:nvPr/>
          </p:nvGrpSpPr>
          <p:grpSpPr>
            <a:xfrm rot="0">
              <a:off x="0" y="0"/>
              <a:ext cx="7594857" cy="14883775"/>
              <a:chOff x="0" y="0"/>
              <a:chExt cx="1838241" cy="3602433"/>
            </a:xfrm>
          </p:grpSpPr>
          <p:sp>
            <p:nvSpPr>
              <p:cNvPr name="Freeform 7" id="7"/>
              <p:cNvSpPr/>
              <p:nvPr/>
            </p:nvSpPr>
            <p:spPr>
              <a:xfrm flipH="false" flipV="false" rot="0">
                <a:off x="0" y="0"/>
                <a:ext cx="1838241" cy="3602433"/>
              </a:xfrm>
              <a:custGeom>
                <a:avLst/>
                <a:gdLst/>
                <a:ahLst/>
                <a:cxnLst/>
                <a:rect r="r" b="b" t="t" l="l"/>
                <a:pathLst>
                  <a:path h="3602433" w="1838241">
                    <a:moveTo>
                      <a:pt x="0" y="0"/>
                    </a:moveTo>
                    <a:lnTo>
                      <a:pt x="1838241" y="0"/>
                    </a:lnTo>
                    <a:lnTo>
                      <a:pt x="1838241" y="3602433"/>
                    </a:lnTo>
                    <a:lnTo>
                      <a:pt x="0" y="3602433"/>
                    </a:lnTo>
                    <a:close/>
                  </a:path>
                </a:pathLst>
              </a:custGeom>
              <a:solidFill>
                <a:srgbClr val="123586"/>
              </a:solidFill>
            </p:spPr>
          </p:sp>
          <p:sp>
            <p:nvSpPr>
              <p:cNvPr name="TextBox 8" id="8"/>
              <p:cNvSpPr txBox="true"/>
              <p:nvPr/>
            </p:nvSpPr>
            <p:spPr>
              <a:xfrm>
                <a:off x="0" y="-38100"/>
                <a:ext cx="1838241" cy="3640533"/>
              </a:xfrm>
              <a:prstGeom prst="rect">
                <a:avLst/>
              </a:prstGeom>
            </p:spPr>
            <p:txBody>
              <a:bodyPr anchor="ctr" rtlCol="false" tIns="78270" lIns="78270" bIns="78270" rIns="78270"/>
              <a:lstStyle/>
              <a:p>
                <a:pPr algn="ctr">
                  <a:lnSpc>
                    <a:spcPts val="2939"/>
                  </a:lnSpc>
                </a:pPr>
              </a:p>
            </p:txBody>
          </p:sp>
        </p:grpSp>
        <p:grpSp>
          <p:nvGrpSpPr>
            <p:cNvPr name="Group 9" id="9"/>
            <p:cNvGrpSpPr/>
            <p:nvPr/>
          </p:nvGrpSpPr>
          <p:grpSpPr>
            <a:xfrm rot="0">
              <a:off x="668241" y="384525"/>
              <a:ext cx="4327036" cy="14063792"/>
              <a:chOff x="0" y="0"/>
              <a:chExt cx="1047305" cy="3403967"/>
            </a:xfrm>
          </p:grpSpPr>
          <p:sp>
            <p:nvSpPr>
              <p:cNvPr name="Freeform 10" id="10"/>
              <p:cNvSpPr/>
              <p:nvPr/>
            </p:nvSpPr>
            <p:spPr>
              <a:xfrm flipH="false" flipV="false" rot="0">
                <a:off x="0" y="0"/>
                <a:ext cx="1047305" cy="3403967"/>
              </a:xfrm>
              <a:custGeom>
                <a:avLst/>
                <a:gdLst/>
                <a:ahLst/>
                <a:cxnLst/>
                <a:rect r="r" b="b" t="t" l="l"/>
                <a:pathLst>
                  <a:path h="3403967" w="1047305">
                    <a:moveTo>
                      <a:pt x="0" y="0"/>
                    </a:moveTo>
                    <a:lnTo>
                      <a:pt x="1047305" y="0"/>
                    </a:lnTo>
                    <a:lnTo>
                      <a:pt x="1047305" y="3403967"/>
                    </a:lnTo>
                    <a:lnTo>
                      <a:pt x="0" y="3403967"/>
                    </a:lnTo>
                    <a:close/>
                  </a:path>
                </a:pathLst>
              </a:custGeom>
              <a:solidFill>
                <a:srgbClr val="517DED"/>
              </a:solidFill>
            </p:spPr>
          </p:sp>
          <p:sp>
            <p:nvSpPr>
              <p:cNvPr name="TextBox 11" id="11"/>
              <p:cNvSpPr txBox="true"/>
              <p:nvPr/>
            </p:nvSpPr>
            <p:spPr>
              <a:xfrm>
                <a:off x="0" y="-38100"/>
                <a:ext cx="1047305" cy="3442067"/>
              </a:xfrm>
              <a:prstGeom prst="rect">
                <a:avLst/>
              </a:prstGeom>
            </p:spPr>
            <p:txBody>
              <a:bodyPr anchor="ctr" rtlCol="false" tIns="78270" lIns="78270" bIns="78270" rIns="78270"/>
              <a:lstStyle/>
              <a:p>
                <a:pPr algn="ctr">
                  <a:lnSpc>
                    <a:spcPts val="2939"/>
                  </a:lnSpc>
                </a:pPr>
              </a:p>
            </p:txBody>
          </p:sp>
        </p:grpSp>
        <p:grpSp>
          <p:nvGrpSpPr>
            <p:cNvPr name="Group 12" id="12"/>
            <p:cNvGrpSpPr/>
            <p:nvPr/>
          </p:nvGrpSpPr>
          <p:grpSpPr>
            <a:xfrm rot="0">
              <a:off x="2395697" y="4432316"/>
              <a:ext cx="5199160" cy="519916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14" id="14"/>
              <p:cNvSpPr txBox="true"/>
              <p:nvPr/>
            </p:nvSpPr>
            <p:spPr>
              <a:xfrm>
                <a:off x="139700" y="101600"/>
                <a:ext cx="533400" cy="571500"/>
              </a:xfrm>
              <a:prstGeom prst="rect">
                <a:avLst/>
              </a:prstGeom>
            </p:spPr>
            <p:txBody>
              <a:bodyPr anchor="ctr" rtlCol="false" tIns="50800" lIns="50800" bIns="50800" rIns="50800"/>
              <a:lstStyle/>
              <a:p>
                <a:pPr algn="ctr">
                  <a:lnSpc>
                    <a:spcPts val="2939"/>
                  </a:lnSpc>
                </a:pPr>
              </a:p>
            </p:txBody>
          </p:sp>
        </p:grpSp>
        <p:grpSp>
          <p:nvGrpSpPr>
            <p:cNvPr name="Group 15" id="15"/>
            <p:cNvGrpSpPr/>
            <p:nvPr/>
          </p:nvGrpSpPr>
          <p:grpSpPr>
            <a:xfrm rot="0">
              <a:off x="2727168" y="4763787"/>
              <a:ext cx="4536218" cy="453621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blipFill>
                <a:blip r:embed="rId5"/>
                <a:stretch>
                  <a:fillRect l="-73618" t="-14504" r="-70634" b="-22277"/>
                </a:stretch>
              </a:blipFill>
            </p:spPr>
          </p:sp>
        </p:grpSp>
      </p:grpSp>
      <p:grpSp>
        <p:nvGrpSpPr>
          <p:cNvPr name="Group 17" id="17"/>
          <p:cNvGrpSpPr/>
          <p:nvPr/>
        </p:nvGrpSpPr>
        <p:grpSpPr>
          <a:xfrm rot="0">
            <a:off x="8117926" y="5572436"/>
            <a:ext cx="3705433" cy="2641210"/>
            <a:chOff x="0" y="0"/>
            <a:chExt cx="4940578" cy="3521614"/>
          </a:xfrm>
        </p:grpSpPr>
        <p:grpSp>
          <p:nvGrpSpPr>
            <p:cNvPr name="Group 18" id="18"/>
            <p:cNvGrpSpPr/>
            <p:nvPr/>
          </p:nvGrpSpPr>
          <p:grpSpPr>
            <a:xfrm rot="0">
              <a:off x="0" y="0"/>
              <a:ext cx="4940578" cy="3521614"/>
              <a:chOff x="0" y="0"/>
              <a:chExt cx="950080" cy="677211"/>
            </a:xfrm>
          </p:grpSpPr>
          <p:sp>
            <p:nvSpPr>
              <p:cNvPr name="Freeform 19" id="19"/>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517DED"/>
              </a:solidFill>
            </p:spPr>
          </p:sp>
          <p:sp>
            <p:nvSpPr>
              <p:cNvPr name="TextBox 20" id="20"/>
              <p:cNvSpPr txBox="true"/>
              <p:nvPr/>
            </p:nvSpPr>
            <p:spPr>
              <a:xfrm>
                <a:off x="0" y="-38100"/>
                <a:ext cx="950080" cy="715311"/>
              </a:xfrm>
              <a:prstGeom prst="rect">
                <a:avLst/>
              </a:prstGeom>
            </p:spPr>
            <p:txBody>
              <a:bodyPr anchor="ctr" rtlCol="false" tIns="54542" lIns="54542" bIns="54542" rIns="54542"/>
              <a:lstStyle/>
              <a:p>
                <a:pPr algn="ctr">
                  <a:lnSpc>
                    <a:spcPts val="2939"/>
                  </a:lnSpc>
                </a:pPr>
              </a:p>
            </p:txBody>
          </p:sp>
        </p:grpSp>
        <p:sp>
          <p:nvSpPr>
            <p:cNvPr name="TextBox 21" id="21"/>
            <p:cNvSpPr txBox="true"/>
            <p:nvPr/>
          </p:nvSpPr>
          <p:spPr>
            <a:xfrm rot="0">
              <a:off x="209599" y="854735"/>
              <a:ext cx="4473579" cy="715432"/>
            </a:xfrm>
            <a:prstGeom prst="rect">
              <a:avLst/>
            </a:prstGeom>
          </p:spPr>
          <p:txBody>
            <a:bodyPr anchor="t" rtlCol="false" tIns="0" lIns="0" bIns="0" rIns="0">
              <a:spAutoFit/>
            </a:bodyPr>
            <a:lstStyle/>
            <a:p>
              <a:pPr algn="ctr">
                <a:lnSpc>
                  <a:spcPts val="4069"/>
                </a:lnSpc>
              </a:pPr>
              <a:r>
                <a:rPr lang="en-US" sz="3699" b="true">
                  <a:solidFill>
                    <a:srgbClr val="FFFFFF"/>
                  </a:solidFill>
                  <a:latin typeface="Eastman Grotesque Bold"/>
                  <a:ea typeface="Eastman Grotesque Bold"/>
                  <a:cs typeface="Eastman Grotesque Bold"/>
                  <a:sym typeface="Eastman Grotesque Bold"/>
                </a:rPr>
                <a:t>+ 40 </a:t>
              </a:r>
            </a:p>
          </p:txBody>
        </p:sp>
        <p:sp>
          <p:nvSpPr>
            <p:cNvPr name="TextBox 22" id="22"/>
            <p:cNvSpPr txBox="true"/>
            <p:nvPr/>
          </p:nvSpPr>
          <p:spPr>
            <a:xfrm rot="0">
              <a:off x="233499" y="2034890"/>
              <a:ext cx="4473579" cy="528944"/>
            </a:xfrm>
            <a:prstGeom prst="rect">
              <a:avLst/>
            </a:prstGeom>
          </p:spPr>
          <p:txBody>
            <a:bodyPr anchor="t" rtlCol="false" tIns="0" lIns="0" bIns="0" rIns="0">
              <a:spAutoFit/>
            </a:bodyPr>
            <a:lstStyle/>
            <a:p>
              <a:pPr algn="ctr">
                <a:lnSpc>
                  <a:spcPts val="2928"/>
                </a:lnSpc>
              </a:pPr>
              <a:r>
                <a:rPr lang="en-US" sz="2661">
                  <a:solidFill>
                    <a:srgbClr val="FFFFFF"/>
                  </a:solidFill>
                  <a:latin typeface="Eastman Grotesque"/>
                  <a:ea typeface="Eastman Grotesque"/>
                  <a:cs typeface="Eastman Grotesque"/>
                  <a:sym typeface="Eastman Grotesque"/>
                </a:rPr>
                <a:t>Experts  certifiés</a:t>
              </a:r>
            </a:p>
          </p:txBody>
        </p:sp>
      </p:grpSp>
      <p:grpSp>
        <p:nvGrpSpPr>
          <p:cNvPr name="Group 23" id="23"/>
          <p:cNvGrpSpPr/>
          <p:nvPr/>
        </p:nvGrpSpPr>
        <p:grpSpPr>
          <a:xfrm rot="0">
            <a:off x="8090104" y="2575805"/>
            <a:ext cx="3705433" cy="2641210"/>
            <a:chOff x="0" y="0"/>
            <a:chExt cx="4940578" cy="3521614"/>
          </a:xfrm>
        </p:grpSpPr>
        <p:grpSp>
          <p:nvGrpSpPr>
            <p:cNvPr name="Group 24" id="24"/>
            <p:cNvGrpSpPr/>
            <p:nvPr/>
          </p:nvGrpSpPr>
          <p:grpSpPr>
            <a:xfrm rot="0">
              <a:off x="0" y="0"/>
              <a:ext cx="4940578" cy="3521614"/>
              <a:chOff x="0" y="0"/>
              <a:chExt cx="950080" cy="677211"/>
            </a:xfrm>
          </p:grpSpPr>
          <p:sp>
            <p:nvSpPr>
              <p:cNvPr name="Freeform 25" id="25"/>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123586"/>
              </a:solidFill>
            </p:spPr>
          </p:sp>
          <p:sp>
            <p:nvSpPr>
              <p:cNvPr name="TextBox 26" id="26"/>
              <p:cNvSpPr txBox="true"/>
              <p:nvPr/>
            </p:nvSpPr>
            <p:spPr>
              <a:xfrm>
                <a:off x="0" y="-38100"/>
                <a:ext cx="950080" cy="715311"/>
              </a:xfrm>
              <a:prstGeom prst="rect">
                <a:avLst/>
              </a:prstGeom>
            </p:spPr>
            <p:txBody>
              <a:bodyPr anchor="ctr" rtlCol="false" tIns="54542" lIns="54542" bIns="54542" rIns="54542"/>
              <a:lstStyle/>
              <a:p>
                <a:pPr algn="ctr">
                  <a:lnSpc>
                    <a:spcPts val="2939"/>
                  </a:lnSpc>
                </a:pPr>
              </a:p>
            </p:txBody>
          </p:sp>
        </p:grpSp>
        <p:sp>
          <p:nvSpPr>
            <p:cNvPr name="TextBox 27" id="27"/>
            <p:cNvSpPr txBox="true"/>
            <p:nvPr/>
          </p:nvSpPr>
          <p:spPr>
            <a:xfrm rot="0">
              <a:off x="233499" y="1770332"/>
              <a:ext cx="4473579" cy="1022337"/>
            </a:xfrm>
            <a:prstGeom prst="rect">
              <a:avLst/>
            </a:prstGeom>
          </p:spPr>
          <p:txBody>
            <a:bodyPr anchor="t" rtlCol="false" tIns="0" lIns="0" bIns="0" rIns="0">
              <a:spAutoFit/>
            </a:bodyPr>
            <a:lstStyle/>
            <a:p>
              <a:pPr algn="ctr">
                <a:lnSpc>
                  <a:spcPts val="2928"/>
                </a:lnSpc>
              </a:pPr>
              <a:r>
                <a:rPr lang="en-US" sz="2661">
                  <a:solidFill>
                    <a:srgbClr val="FFFFFF"/>
                  </a:solidFill>
                  <a:latin typeface="Eastman Grotesque"/>
                  <a:ea typeface="Eastman Grotesque"/>
                  <a:cs typeface="Eastman Grotesque"/>
                  <a:sym typeface="Eastman Grotesque"/>
                </a:rPr>
                <a:t>Projets gérés en Agile/Scrum</a:t>
              </a:r>
            </a:p>
          </p:txBody>
        </p:sp>
        <p:sp>
          <p:nvSpPr>
            <p:cNvPr name="TextBox 28" id="28"/>
            <p:cNvSpPr txBox="true"/>
            <p:nvPr/>
          </p:nvSpPr>
          <p:spPr>
            <a:xfrm rot="0">
              <a:off x="280894" y="854735"/>
              <a:ext cx="4473579" cy="715432"/>
            </a:xfrm>
            <a:prstGeom prst="rect">
              <a:avLst/>
            </a:prstGeom>
          </p:spPr>
          <p:txBody>
            <a:bodyPr anchor="t" rtlCol="false" tIns="0" lIns="0" bIns="0" rIns="0">
              <a:spAutoFit/>
            </a:bodyPr>
            <a:lstStyle/>
            <a:p>
              <a:pPr algn="ctr">
                <a:lnSpc>
                  <a:spcPts val="4069"/>
                </a:lnSpc>
              </a:pPr>
              <a:r>
                <a:rPr lang="en-US" sz="3699" b="true">
                  <a:solidFill>
                    <a:srgbClr val="FFFFFF"/>
                  </a:solidFill>
                  <a:latin typeface="Eastman Grotesque Bold"/>
                  <a:ea typeface="Eastman Grotesque Bold"/>
                  <a:cs typeface="Eastman Grotesque Bold"/>
                  <a:sym typeface="Eastman Grotesque Bold"/>
                </a:rPr>
                <a:t>90% </a:t>
              </a:r>
            </a:p>
          </p:txBody>
        </p:sp>
      </p:grpSp>
      <p:grpSp>
        <p:nvGrpSpPr>
          <p:cNvPr name="Group 29" id="29"/>
          <p:cNvGrpSpPr/>
          <p:nvPr/>
        </p:nvGrpSpPr>
        <p:grpSpPr>
          <a:xfrm rot="0">
            <a:off x="4046793" y="5572436"/>
            <a:ext cx="3705433" cy="2641210"/>
            <a:chOff x="0" y="0"/>
            <a:chExt cx="4940578" cy="3521614"/>
          </a:xfrm>
        </p:grpSpPr>
        <p:grpSp>
          <p:nvGrpSpPr>
            <p:cNvPr name="Group 30" id="30"/>
            <p:cNvGrpSpPr/>
            <p:nvPr/>
          </p:nvGrpSpPr>
          <p:grpSpPr>
            <a:xfrm rot="0">
              <a:off x="0" y="0"/>
              <a:ext cx="4940578" cy="3521614"/>
              <a:chOff x="0" y="0"/>
              <a:chExt cx="950080" cy="677211"/>
            </a:xfrm>
          </p:grpSpPr>
          <p:sp>
            <p:nvSpPr>
              <p:cNvPr name="Freeform 31" id="31"/>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123586"/>
              </a:solidFill>
            </p:spPr>
          </p:sp>
          <p:sp>
            <p:nvSpPr>
              <p:cNvPr name="TextBox 32" id="32"/>
              <p:cNvSpPr txBox="true"/>
              <p:nvPr/>
            </p:nvSpPr>
            <p:spPr>
              <a:xfrm>
                <a:off x="0" y="-38100"/>
                <a:ext cx="950080" cy="715311"/>
              </a:xfrm>
              <a:prstGeom prst="rect">
                <a:avLst/>
              </a:prstGeom>
            </p:spPr>
            <p:txBody>
              <a:bodyPr anchor="ctr" rtlCol="false" tIns="54542" lIns="54542" bIns="54542" rIns="54542"/>
              <a:lstStyle/>
              <a:p>
                <a:pPr algn="ctr">
                  <a:lnSpc>
                    <a:spcPts val="2939"/>
                  </a:lnSpc>
                </a:pPr>
              </a:p>
            </p:txBody>
          </p:sp>
        </p:grpSp>
        <p:sp>
          <p:nvSpPr>
            <p:cNvPr name="TextBox 33" id="33"/>
            <p:cNvSpPr txBox="true"/>
            <p:nvPr/>
          </p:nvSpPr>
          <p:spPr>
            <a:xfrm rot="0">
              <a:off x="233499" y="1770332"/>
              <a:ext cx="4473579" cy="1022337"/>
            </a:xfrm>
            <a:prstGeom prst="rect">
              <a:avLst/>
            </a:prstGeom>
          </p:spPr>
          <p:txBody>
            <a:bodyPr anchor="t" rtlCol="false" tIns="0" lIns="0" bIns="0" rIns="0">
              <a:spAutoFit/>
            </a:bodyPr>
            <a:lstStyle/>
            <a:p>
              <a:pPr algn="ctr">
                <a:lnSpc>
                  <a:spcPts val="2928"/>
                </a:lnSpc>
              </a:pPr>
              <a:r>
                <a:rPr lang="en-US" sz="2661">
                  <a:solidFill>
                    <a:srgbClr val="FFFFFF"/>
                  </a:solidFill>
                  <a:latin typeface="Eastman Grotesque"/>
                  <a:ea typeface="Eastman Grotesque"/>
                  <a:cs typeface="Eastman Grotesque"/>
                  <a:sym typeface="Eastman Grotesque"/>
                </a:rPr>
                <a:t>Consultants et ingénieurs qualifiés</a:t>
              </a:r>
            </a:p>
          </p:txBody>
        </p:sp>
        <p:sp>
          <p:nvSpPr>
            <p:cNvPr name="TextBox 34" id="34"/>
            <p:cNvSpPr txBox="true"/>
            <p:nvPr/>
          </p:nvSpPr>
          <p:spPr>
            <a:xfrm rot="0">
              <a:off x="162609" y="772981"/>
              <a:ext cx="4473579" cy="810684"/>
            </a:xfrm>
            <a:prstGeom prst="rect">
              <a:avLst/>
            </a:prstGeom>
          </p:spPr>
          <p:txBody>
            <a:bodyPr anchor="t" rtlCol="false" tIns="0" lIns="0" bIns="0" rIns="0">
              <a:spAutoFit/>
            </a:bodyPr>
            <a:lstStyle/>
            <a:p>
              <a:pPr algn="ctr">
                <a:lnSpc>
                  <a:spcPts val="5179"/>
                </a:lnSpc>
                <a:spcBef>
                  <a:spcPct val="0"/>
                </a:spcBef>
              </a:pPr>
              <a:r>
                <a:rPr lang="en-US" b="true" sz="3699">
                  <a:solidFill>
                    <a:srgbClr val="FFFFFF"/>
                  </a:solidFill>
                  <a:latin typeface="Open Sans 1 Bold"/>
                  <a:ea typeface="Open Sans 1 Bold"/>
                  <a:cs typeface="Open Sans 1 Bold"/>
                  <a:sym typeface="Open Sans 1 Bold"/>
                </a:rPr>
                <a:t>+ 100 </a:t>
              </a:r>
            </a:p>
          </p:txBody>
        </p:sp>
      </p:grpSp>
      <p:grpSp>
        <p:nvGrpSpPr>
          <p:cNvPr name="Group 35" id="35"/>
          <p:cNvGrpSpPr/>
          <p:nvPr/>
        </p:nvGrpSpPr>
        <p:grpSpPr>
          <a:xfrm rot="0">
            <a:off x="4032246" y="2575805"/>
            <a:ext cx="3705433" cy="2641210"/>
            <a:chOff x="0" y="0"/>
            <a:chExt cx="4940578" cy="3521614"/>
          </a:xfrm>
        </p:grpSpPr>
        <p:grpSp>
          <p:nvGrpSpPr>
            <p:cNvPr name="Group 36" id="36"/>
            <p:cNvGrpSpPr/>
            <p:nvPr/>
          </p:nvGrpSpPr>
          <p:grpSpPr>
            <a:xfrm rot="0">
              <a:off x="0" y="0"/>
              <a:ext cx="4940578" cy="3521614"/>
              <a:chOff x="0" y="0"/>
              <a:chExt cx="950080" cy="677211"/>
            </a:xfrm>
          </p:grpSpPr>
          <p:sp>
            <p:nvSpPr>
              <p:cNvPr name="Freeform 37" id="37"/>
              <p:cNvSpPr/>
              <p:nvPr/>
            </p:nvSpPr>
            <p:spPr>
              <a:xfrm flipH="false" flipV="false" rot="0">
                <a:off x="0" y="0"/>
                <a:ext cx="950080" cy="677211"/>
              </a:xfrm>
              <a:custGeom>
                <a:avLst/>
                <a:gdLst/>
                <a:ahLst/>
                <a:cxnLst/>
                <a:rect r="r" b="b" t="t" l="l"/>
                <a:pathLst>
                  <a:path h="677211" w="950080">
                    <a:moveTo>
                      <a:pt x="0" y="0"/>
                    </a:moveTo>
                    <a:lnTo>
                      <a:pt x="950080" y="0"/>
                    </a:lnTo>
                    <a:lnTo>
                      <a:pt x="950080" y="677211"/>
                    </a:lnTo>
                    <a:lnTo>
                      <a:pt x="0" y="677211"/>
                    </a:lnTo>
                    <a:close/>
                  </a:path>
                </a:pathLst>
              </a:custGeom>
              <a:solidFill>
                <a:srgbClr val="517DED"/>
              </a:solidFill>
            </p:spPr>
          </p:sp>
          <p:sp>
            <p:nvSpPr>
              <p:cNvPr name="TextBox 38" id="38"/>
              <p:cNvSpPr txBox="true"/>
              <p:nvPr/>
            </p:nvSpPr>
            <p:spPr>
              <a:xfrm>
                <a:off x="0" y="-38100"/>
                <a:ext cx="950080" cy="715311"/>
              </a:xfrm>
              <a:prstGeom prst="rect">
                <a:avLst/>
              </a:prstGeom>
            </p:spPr>
            <p:txBody>
              <a:bodyPr anchor="ctr" rtlCol="false" tIns="54542" lIns="54542" bIns="54542" rIns="54542"/>
              <a:lstStyle/>
              <a:p>
                <a:pPr algn="ctr">
                  <a:lnSpc>
                    <a:spcPts val="2939"/>
                  </a:lnSpc>
                </a:pPr>
              </a:p>
            </p:txBody>
          </p:sp>
        </p:grpSp>
        <p:sp>
          <p:nvSpPr>
            <p:cNvPr name="TextBox 39" id="39"/>
            <p:cNvSpPr txBox="true"/>
            <p:nvPr/>
          </p:nvSpPr>
          <p:spPr>
            <a:xfrm rot="0">
              <a:off x="233499" y="1906590"/>
              <a:ext cx="4473579" cy="1022337"/>
            </a:xfrm>
            <a:prstGeom prst="rect">
              <a:avLst/>
            </a:prstGeom>
          </p:spPr>
          <p:txBody>
            <a:bodyPr anchor="t" rtlCol="false" tIns="0" lIns="0" bIns="0" rIns="0">
              <a:spAutoFit/>
            </a:bodyPr>
            <a:lstStyle/>
            <a:p>
              <a:pPr algn="ctr">
                <a:lnSpc>
                  <a:spcPts val="2928"/>
                </a:lnSpc>
              </a:pPr>
              <a:r>
                <a:rPr lang="en-US" sz="2661">
                  <a:solidFill>
                    <a:srgbClr val="FFFFFF"/>
                  </a:solidFill>
                  <a:latin typeface="Eastman Grotesque"/>
                  <a:ea typeface="Eastman Grotesque"/>
                  <a:cs typeface="Eastman Grotesque"/>
                  <a:sym typeface="Eastman Grotesque"/>
                </a:rPr>
                <a:t>Expérience en consulting IT </a:t>
              </a:r>
            </a:p>
          </p:txBody>
        </p:sp>
        <p:sp>
          <p:nvSpPr>
            <p:cNvPr name="TextBox 40" id="40"/>
            <p:cNvSpPr txBox="true"/>
            <p:nvPr/>
          </p:nvSpPr>
          <p:spPr>
            <a:xfrm rot="0">
              <a:off x="233499" y="772981"/>
              <a:ext cx="4473579" cy="810684"/>
            </a:xfrm>
            <a:prstGeom prst="rect">
              <a:avLst/>
            </a:prstGeom>
          </p:spPr>
          <p:txBody>
            <a:bodyPr anchor="t" rtlCol="false" tIns="0" lIns="0" bIns="0" rIns="0">
              <a:spAutoFit/>
            </a:bodyPr>
            <a:lstStyle/>
            <a:p>
              <a:pPr algn="ctr">
                <a:lnSpc>
                  <a:spcPts val="5179"/>
                </a:lnSpc>
                <a:spcBef>
                  <a:spcPct val="0"/>
                </a:spcBef>
              </a:pPr>
              <a:r>
                <a:rPr lang="en-US" b="true" sz="3699">
                  <a:solidFill>
                    <a:srgbClr val="FFFFFF"/>
                  </a:solidFill>
                  <a:latin typeface="Open Sans 1 Bold"/>
                  <a:ea typeface="Open Sans 1 Bold"/>
                  <a:cs typeface="Open Sans 1 Bold"/>
                  <a:sym typeface="Open Sans 1 Bold"/>
                </a:rPr>
                <a:t>+ 11 ans</a:t>
              </a:r>
            </a:p>
          </p:txBody>
        </p:sp>
      </p:grpSp>
      <p:sp>
        <p:nvSpPr>
          <p:cNvPr name="TextBox 41" id="41"/>
          <p:cNvSpPr txBox="true"/>
          <p:nvPr/>
        </p:nvSpPr>
        <p:spPr>
          <a:xfrm rot="0">
            <a:off x="17174797" y="9558805"/>
            <a:ext cx="1020435" cy="1185211"/>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04</a:t>
            </a:r>
          </a:p>
          <a:p>
            <a:pPr algn="ctr" marL="0" indent="0" lvl="0">
              <a:lnSpc>
                <a:spcPts val="4721"/>
              </a:lnSpc>
              <a:spcBef>
                <a:spcPct val="0"/>
              </a:spcBef>
            </a:pPr>
          </a:p>
        </p:txBody>
      </p:sp>
      <p:grpSp>
        <p:nvGrpSpPr>
          <p:cNvPr name="Group 42" id="42"/>
          <p:cNvGrpSpPr/>
          <p:nvPr/>
        </p:nvGrpSpPr>
        <p:grpSpPr>
          <a:xfrm rot="0">
            <a:off x="13472850" y="1028700"/>
            <a:ext cx="3701948" cy="3482573"/>
            <a:chOff x="0" y="0"/>
            <a:chExt cx="4935930" cy="4643430"/>
          </a:xfrm>
        </p:grpSpPr>
        <p:sp>
          <p:nvSpPr>
            <p:cNvPr name="Freeform 43" id="43"/>
            <p:cNvSpPr/>
            <p:nvPr/>
          </p:nvSpPr>
          <p:spPr>
            <a:xfrm flipH="false" flipV="false" rot="0">
              <a:off x="0" y="0"/>
              <a:ext cx="4935930" cy="4643430"/>
            </a:xfrm>
            <a:custGeom>
              <a:avLst/>
              <a:gdLst/>
              <a:ahLst/>
              <a:cxnLst/>
              <a:rect r="r" b="b" t="t" l="l"/>
              <a:pathLst>
                <a:path h="4643430" w="4935930">
                  <a:moveTo>
                    <a:pt x="0" y="0"/>
                  </a:moveTo>
                  <a:lnTo>
                    <a:pt x="4935930" y="0"/>
                  </a:lnTo>
                  <a:lnTo>
                    <a:pt x="4935930" y="4643430"/>
                  </a:lnTo>
                  <a:lnTo>
                    <a:pt x="0" y="4643430"/>
                  </a:lnTo>
                  <a:lnTo>
                    <a:pt x="0" y="0"/>
                  </a:lnTo>
                  <a:close/>
                </a:path>
              </a:pathLst>
            </a:custGeom>
            <a:blipFill>
              <a:blip r:embed="rId6"/>
              <a:stretch>
                <a:fillRect l="0" t="0" r="0" b="0"/>
              </a:stretch>
            </a:blipFill>
          </p:spPr>
        </p:sp>
        <p:sp>
          <p:nvSpPr>
            <p:cNvPr name="Freeform 44" id="44"/>
            <p:cNvSpPr/>
            <p:nvPr/>
          </p:nvSpPr>
          <p:spPr>
            <a:xfrm flipH="false" flipV="false" rot="0">
              <a:off x="2899443" y="3211138"/>
              <a:ext cx="988615" cy="1019034"/>
            </a:xfrm>
            <a:custGeom>
              <a:avLst/>
              <a:gdLst/>
              <a:ahLst/>
              <a:cxnLst/>
              <a:rect r="r" b="b" t="t" l="l"/>
              <a:pathLst>
                <a:path h="1019034" w="988615">
                  <a:moveTo>
                    <a:pt x="0" y="0"/>
                  </a:moveTo>
                  <a:lnTo>
                    <a:pt x="988615" y="0"/>
                  </a:lnTo>
                  <a:lnTo>
                    <a:pt x="988615" y="1019034"/>
                  </a:lnTo>
                  <a:lnTo>
                    <a:pt x="0" y="1019034"/>
                  </a:lnTo>
                  <a:lnTo>
                    <a:pt x="0" y="0"/>
                  </a:lnTo>
                  <a:close/>
                </a:path>
              </a:pathLst>
            </a:custGeom>
            <a:blipFill>
              <a:blip r:embed="rId7"/>
              <a:stretch>
                <a:fillRect l="0" t="0" r="0" b="0"/>
              </a:stretch>
            </a:blipFill>
          </p:spPr>
        </p:sp>
        <p:sp>
          <p:nvSpPr>
            <p:cNvPr name="Freeform 45" id="45"/>
            <p:cNvSpPr/>
            <p:nvPr/>
          </p:nvSpPr>
          <p:spPr>
            <a:xfrm flipH="false" flipV="false" rot="0">
              <a:off x="2065001" y="533569"/>
              <a:ext cx="805928" cy="695802"/>
            </a:xfrm>
            <a:custGeom>
              <a:avLst/>
              <a:gdLst/>
              <a:ahLst/>
              <a:cxnLst/>
              <a:rect r="r" b="b" t="t" l="l"/>
              <a:pathLst>
                <a:path h="695802" w="805928">
                  <a:moveTo>
                    <a:pt x="0" y="0"/>
                  </a:moveTo>
                  <a:lnTo>
                    <a:pt x="805928" y="0"/>
                  </a:lnTo>
                  <a:lnTo>
                    <a:pt x="805928" y="695801"/>
                  </a:lnTo>
                  <a:lnTo>
                    <a:pt x="0" y="695801"/>
                  </a:lnTo>
                  <a:lnTo>
                    <a:pt x="0" y="0"/>
                  </a:lnTo>
                  <a:close/>
                </a:path>
              </a:pathLst>
            </a:custGeom>
            <a:blipFill>
              <a:blip r:embed="rId8"/>
              <a:stretch>
                <a:fillRect l="0" t="-24619" r="0" b="-24619"/>
              </a:stretch>
            </a:blipFill>
          </p:spPr>
        </p:sp>
        <p:sp>
          <p:nvSpPr>
            <p:cNvPr name="Freeform 46" id="46"/>
            <p:cNvSpPr/>
            <p:nvPr/>
          </p:nvSpPr>
          <p:spPr>
            <a:xfrm flipH="false" flipV="false" rot="0">
              <a:off x="623880" y="2236410"/>
              <a:ext cx="888620" cy="1193978"/>
            </a:xfrm>
            <a:custGeom>
              <a:avLst/>
              <a:gdLst/>
              <a:ahLst/>
              <a:cxnLst/>
              <a:rect r="r" b="b" t="t" l="l"/>
              <a:pathLst>
                <a:path h="1193978" w="888620">
                  <a:moveTo>
                    <a:pt x="0" y="0"/>
                  </a:moveTo>
                  <a:lnTo>
                    <a:pt x="888620" y="0"/>
                  </a:lnTo>
                  <a:lnTo>
                    <a:pt x="888620" y="1193978"/>
                  </a:lnTo>
                  <a:lnTo>
                    <a:pt x="0" y="1193978"/>
                  </a:lnTo>
                  <a:lnTo>
                    <a:pt x="0" y="0"/>
                  </a:lnTo>
                  <a:close/>
                </a:path>
              </a:pathLst>
            </a:custGeom>
            <a:blipFill>
              <a:blip r:embed="rId9"/>
              <a:stretch>
                <a:fillRect l="0" t="0" r="-175798" b="0"/>
              </a:stretch>
            </a:blipFill>
          </p:spPr>
        </p:sp>
        <p:sp>
          <p:nvSpPr>
            <p:cNvPr name="Freeform 47" id="47"/>
            <p:cNvSpPr/>
            <p:nvPr/>
          </p:nvSpPr>
          <p:spPr>
            <a:xfrm flipH="false" flipV="false" rot="0">
              <a:off x="590904" y="2236410"/>
              <a:ext cx="877295" cy="899867"/>
            </a:xfrm>
            <a:custGeom>
              <a:avLst/>
              <a:gdLst/>
              <a:ahLst/>
              <a:cxnLst/>
              <a:rect r="r" b="b" t="t" l="l"/>
              <a:pathLst>
                <a:path h="899867" w="877295">
                  <a:moveTo>
                    <a:pt x="0" y="0"/>
                  </a:moveTo>
                  <a:lnTo>
                    <a:pt x="877295" y="0"/>
                  </a:lnTo>
                  <a:lnTo>
                    <a:pt x="877295" y="899867"/>
                  </a:lnTo>
                  <a:lnTo>
                    <a:pt x="0" y="8998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8" id="48"/>
            <p:cNvSpPr/>
            <p:nvPr/>
          </p:nvSpPr>
          <p:spPr>
            <a:xfrm flipH="false" flipV="false" rot="0">
              <a:off x="2987313" y="3072722"/>
              <a:ext cx="812876" cy="715331"/>
            </a:xfrm>
            <a:custGeom>
              <a:avLst/>
              <a:gdLst/>
              <a:ahLst/>
              <a:cxnLst/>
              <a:rect r="r" b="b" t="t" l="l"/>
              <a:pathLst>
                <a:path h="715331" w="812876">
                  <a:moveTo>
                    <a:pt x="0" y="0"/>
                  </a:moveTo>
                  <a:lnTo>
                    <a:pt x="812876" y="0"/>
                  </a:lnTo>
                  <a:lnTo>
                    <a:pt x="812876" y="715331"/>
                  </a:lnTo>
                  <a:lnTo>
                    <a:pt x="0" y="715331"/>
                  </a:lnTo>
                  <a:lnTo>
                    <a:pt x="0" y="0"/>
                  </a:lnTo>
                  <a:close/>
                </a:path>
              </a:pathLst>
            </a:custGeom>
            <a:blipFill>
              <a:blip r:embed="rId12"/>
              <a:stretch>
                <a:fillRect l="0" t="0" r="0" b="0"/>
              </a:stretch>
            </a:blipFill>
          </p:spPr>
        </p:sp>
        <p:sp>
          <p:nvSpPr>
            <p:cNvPr name="Freeform 49" id="49"/>
            <p:cNvSpPr/>
            <p:nvPr/>
          </p:nvSpPr>
          <p:spPr>
            <a:xfrm flipH="false" flipV="false" rot="0">
              <a:off x="2065001" y="651598"/>
              <a:ext cx="748102" cy="459742"/>
            </a:xfrm>
            <a:custGeom>
              <a:avLst/>
              <a:gdLst/>
              <a:ahLst/>
              <a:cxnLst/>
              <a:rect r="r" b="b" t="t" l="l"/>
              <a:pathLst>
                <a:path h="459742" w="748102">
                  <a:moveTo>
                    <a:pt x="0" y="0"/>
                  </a:moveTo>
                  <a:lnTo>
                    <a:pt x="748102" y="0"/>
                  </a:lnTo>
                  <a:lnTo>
                    <a:pt x="748102" y="459743"/>
                  </a:lnTo>
                  <a:lnTo>
                    <a:pt x="0" y="4597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50" id="50"/>
            <p:cNvSpPr txBox="true"/>
            <p:nvPr/>
          </p:nvSpPr>
          <p:spPr>
            <a:xfrm rot="0">
              <a:off x="248456" y="3153988"/>
              <a:ext cx="1639468" cy="367545"/>
            </a:xfrm>
            <a:prstGeom prst="rect">
              <a:avLst/>
            </a:prstGeom>
          </p:spPr>
          <p:txBody>
            <a:bodyPr anchor="t" rtlCol="false" tIns="0" lIns="0" bIns="0" rIns="0">
              <a:spAutoFit/>
            </a:bodyPr>
            <a:lstStyle/>
            <a:p>
              <a:pPr algn="ctr">
                <a:lnSpc>
                  <a:spcPts val="2138"/>
                </a:lnSpc>
              </a:pPr>
              <a:r>
                <a:rPr lang="en-US" sz="1527" b="true">
                  <a:solidFill>
                    <a:srgbClr val="FFFFFF"/>
                  </a:solidFill>
                  <a:latin typeface="Arial Bold"/>
                  <a:ea typeface="Arial Bold"/>
                  <a:cs typeface="Arial Bold"/>
                  <a:sym typeface="Arial Bold"/>
                </a:rPr>
                <a:t>Mission</a:t>
              </a:r>
            </a:p>
          </p:txBody>
        </p:sp>
        <p:sp>
          <p:nvSpPr>
            <p:cNvPr name="TextBox 51" id="51"/>
            <p:cNvSpPr txBox="true"/>
            <p:nvPr/>
          </p:nvSpPr>
          <p:spPr>
            <a:xfrm rot="0">
              <a:off x="2870929" y="3828894"/>
              <a:ext cx="1297499" cy="367545"/>
            </a:xfrm>
            <a:prstGeom prst="rect">
              <a:avLst/>
            </a:prstGeom>
          </p:spPr>
          <p:txBody>
            <a:bodyPr anchor="t" rtlCol="false" tIns="0" lIns="0" bIns="0" rIns="0">
              <a:spAutoFit/>
            </a:bodyPr>
            <a:lstStyle/>
            <a:p>
              <a:pPr algn="ctr">
                <a:lnSpc>
                  <a:spcPts val="2138"/>
                </a:lnSpc>
              </a:pPr>
              <a:r>
                <a:rPr lang="en-US" sz="1527" b="true">
                  <a:solidFill>
                    <a:srgbClr val="FFFFFF"/>
                  </a:solidFill>
                  <a:latin typeface="Arial Bold"/>
                  <a:ea typeface="Arial Bold"/>
                  <a:cs typeface="Arial Bold"/>
                  <a:sym typeface="Arial Bold"/>
                </a:rPr>
                <a:t>Valeurs</a:t>
              </a:r>
            </a:p>
          </p:txBody>
        </p:sp>
        <p:sp>
          <p:nvSpPr>
            <p:cNvPr name="TextBox 52" id="52"/>
            <p:cNvSpPr txBox="true"/>
            <p:nvPr/>
          </p:nvSpPr>
          <p:spPr>
            <a:xfrm rot="0">
              <a:off x="1890372" y="1172220"/>
              <a:ext cx="1155186" cy="367545"/>
            </a:xfrm>
            <a:prstGeom prst="rect">
              <a:avLst/>
            </a:prstGeom>
          </p:spPr>
          <p:txBody>
            <a:bodyPr anchor="t" rtlCol="false" tIns="0" lIns="0" bIns="0" rIns="0">
              <a:spAutoFit/>
            </a:bodyPr>
            <a:lstStyle/>
            <a:p>
              <a:pPr algn="ctr">
                <a:lnSpc>
                  <a:spcPts val="2138"/>
                </a:lnSpc>
              </a:pPr>
              <a:r>
                <a:rPr lang="en-US" sz="1527" b="true">
                  <a:solidFill>
                    <a:srgbClr val="F8F8F8"/>
                  </a:solidFill>
                  <a:latin typeface="Arial Bold"/>
                  <a:ea typeface="Arial Bold"/>
                  <a:cs typeface="Arial Bold"/>
                  <a:sym typeface="Arial Bold"/>
                </a:rPr>
                <a:t>Vision</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8464" y="2586622"/>
            <a:ext cx="4427685" cy="2753747"/>
            <a:chOff x="0" y="0"/>
            <a:chExt cx="5903581" cy="3671662"/>
          </a:xfrm>
        </p:grpSpPr>
        <p:grpSp>
          <p:nvGrpSpPr>
            <p:cNvPr name="Group 3" id="3"/>
            <p:cNvGrpSpPr/>
            <p:nvPr/>
          </p:nvGrpSpPr>
          <p:grpSpPr>
            <a:xfrm rot="0">
              <a:off x="0" y="0"/>
              <a:ext cx="5903581" cy="3671662"/>
              <a:chOff x="0" y="0"/>
              <a:chExt cx="1478127" cy="919304"/>
            </a:xfrm>
          </p:grpSpPr>
          <p:sp>
            <p:nvSpPr>
              <p:cNvPr name="Freeform 4" id="4"/>
              <p:cNvSpPr/>
              <p:nvPr/>
            </p:nvSpPr>
            <p:spPr>
              <a:xfrm flipH="false" flipV="false" rot="0">
                <a:off x="0" y="0"/>
                <a:ext cx="1478127" cy="919304"/>
              </a:xfrm>
              <a:custGeom>
                <a:avLst/>
                <a:gdLst/>
                <a:ahLst/>
                <a:cxnLst/>
                <a:rect r="r" b="b" t="t" l="l"/>
                <a:pathLst>
                  <a:path h="919304" w="1478127">
                    <a:moveTo>
                      <a:pt x="70353" y="0"/>
                    </a:moveTo>
                    <a:lnTo>
                      <a:pt x="1407775" y="0"/>
                    </a:lnTo>
                    <a:cubicBezTo>
                      <a:pt x="1426433" y="0"/>
                      <a:pt x="1444328" y="7412"/>
                      <a:pt x="1457522" y="20606"/>
                    </a:cubicBezTo>
                    <a:cubicBezTo>
                      <a:pt x="1470715" y="33800"/>
                      <a:pt x="1478127" y="51694"/>
                      <a:pt x="1478127" y="70353"/>
                    </a:cubicBezTo>
                    <a:lnTo>
                      <a:pt x="1478127" y="848951"/>
                    </a:lnTo>
                    <a:cubicBezTo>
                      <a:pt x="1478127" y="867610"/>
                      <a:pt x="1470715" y="885504"/>
                      <a:pt x="1457522" y="898698"/>
                    </a:cubicBezTo>
                    <a:cubicBezTo>
                      <a:pt x="1444328" y="911892"/>
                      <a:pt x="1426433" y="919304"/>
                      <a:pt x="1407775" y="919304"/>
                    </a:cubicBezTo>
                    <a:lnTo>
                      <a:pt x="70353" y="919304"/>
                    </a:lnTo>
                    <a:cubicBezTo>
                      <a:pt x="51694" y="919304"/>
                      <a:pt x="33800" y="911892"/>
                      <a:pt x="20606" y="898698"/>
                    </a:cubicBezTo>
                    <a:cubicBezTo>
                      <a:pt x="7412" y="885504"/>
                      <a:pt x="0" y="867610"/>
                      <a:pt x="0" y="848951"/>
                    </a:cubicBezTo>
                    <a:lnTo>
                      <a:pt x="0" y="70353"/>
                    </a:lnTo>
                    <a:cubicBezTo>
                      <a:pt x="0" y="51694"/>
                      <a:pt x="7412" y="33800"/>
                      <a:pt x="20606" y="20606"/>
                    </a:cubicBezTo>
                    <a:cubicBezTo>
                      <a:pt x="33800" y="7412"/>
                      <a:pt x="51694" y="0"/>
                      <a:pt x="70353" y="0"/>
                    </a:cubicBezTo>
                    <a:close/>
                  </a:path>
                </a:pathLst>
              </a:custGeom>
              <a:solidFill>
                <a:srgbClr val="F8F8F8"/>
              </a:solidFill>
              <a:ln w="95250" cap="rnd">
                <a:solidFill>
                  <a:srgbClr val="B52E31"/>
                </a:solidFill>
                <a:prstDash val="dash"/>
                <a:round/>
              </a:ln>
            </p:spPr>
          </p:sp>
          <p:sp>
            <p:nvSpPr>
              <p:cNvPr name="TextBox 5" id="5"/>
              <p:cNvSpPr txBox="true"/>
              <p:nvPr/>
            </p:nvSpPr>
            <p:spPr>
              <a:xfrm>
                <a:off x="0" y="-28575"/>
                <a:ext cx="1478127" cy="947879"/>
              </a:xfrm>
              <a:prstGeom prst="rect">
                <a:avLst/>
              </a:prstGeom>
            </p:spPr>
            <p:txBody>
              <a:bodyPr anchor="ctr" rtlCol="false" tIns="50800" lIns="50800" bIns="50800" rIns="50800"/>
              <a:lstStyle/>
              <a:p>
                <a:pPr algn="ctr">
                  <a:lnSpc>
                    <a:spcPts val="2379"/>
                  </a:lnSpc>
                </a:pPr>
              </a:p>
            </p:txBody>
          </p:sp>
        </p:grpSp>
        <p:sp>
          <p:nvSpPr>
            <p:cNvPr name="Freeform 6" id="6"/>
            <p:cNvSpPr/>
            <p:nvPr/>
          </p:nvSpPr>
          <p:spPr>
            <a:xfrm flipH="false" flipV="false" rot="0">
              <a:off x="2348261" y="290193"/>
              <a:ext cx="1127656" cy="1278785"/>
            </a:xfrm>
            <a:custGeom>
              <a:avLst/>
              <a:gdLst/>
              <a:ahLst/>
              <a:cxnLst/>
              <a:rect r="r" b="b" t="t" l="l"/>
              <a:pathLst>
                <a:path h="1278785" w="1127656">
                  <a:moveTo>
                    <a:pt x="0" y="0"/>
                  </a:moveTo>
                  <a:lnTo>
                    <a:pt x="1127657" y="0"/>
                  </a:lnTo>
                  <a:lnTo>
                    <a:pt x="1127657" y="1278785"/>
                  </a:lnTo>
                  <a:lnTo>
                    <a:pt x="0" y="1278785"/>
                  </a:lnTo>
                  <a:lnTo>
                    <a:pt x="0" y="0"/>
                  </a:lnTo>
                  <a:close/>
                </a:path>
              </a:pathLst>
            </a:custGeom>
            <a:blipFill>
              <a:blip r:embed="rId2">
                <a:extLst>
                  <a:ext uri="{96DAC541-7B7A-43D3-8B79-37D633B846F1}">
                    <asvg:svgBlip xmlns:asvg="http://schemas.microsoft.com/office/drawing/2016/SVG/main" r:embed="rId3"/>
                  </a:ext>
                </a:extLst>
              </a:blip>
              <a:stretch>
                <a:fillRect l="-60" t="0" r="-60" b="0"/>
              </a:stretch>
            </a:blipFill>
          </p:spPr>
        </p:sp>
        <p:sp>
          <p:nvSpPr>
            <p:cNvPr name="TextBox 7" id="7"/>
            <p:cNvSpPr txBox="true"/>
            <p:nvPr/>
          </p:nvSpPr>
          <p:spPr>
            <a:xfrm rot="0">
              <a:off x="1542370" y="1810097"/>
              <a:ext cx="3108928" cy="513609"/>
            </a:xfrm>
            <a:prstGeom prst="rect">
              <a:avLst/>
            </a:prstGeom>
          </p:spPr>
          <p:txBody>
            <a:bodyPr anchor="t" rtlCol="false" tIns="0" lIns="0" bIns="0" rIns="0">
              <a:spAutoFit/>
            </a:bodyPr>
            <a:lstStyle/>
            <a:p>
              <a:pPr algn="ctr">
                <a:lnSpc>
                  <a:spcPts val="3253"/>
                </a:lnSpc>
              </a:pPr>
              <a:r>
                <a:rPr lang="en-US" sz="2324" b="true">
                  <a:solidFill>
                    <a:srgbClr val="000000"/>
                  </a:solidFill>
                  <a:latin typeface="Open Sans 2 Bold"/>
                  <a:ea typeface="Open Sans 2 Bold"/>
                  <a:cs typeface="Open Sans 2 Bold"/>
                  <a:sym typeface="Open Sans 2 Bold"/>
                </a:rPr>
                <a:t>Tests Manuels</a:t>
              </a:r>
            </a:p>
          </p:txBody>
        </p:sp>
        <p:sp>
          <p:nvSpPr>
            <p:cNvPr name="TextBox 8" id="8"/>
            <p:cNvSpPr txBox="true"/>
            <p:nvPr/>
          </p:nvSpPr>
          <p:spPr>
            <a:xfrm rot="0">
              <a:off x="271817" y="2343039"/>
              <a:ext cx="5280544" cy="940639"/>
            </a:xfrm>
            <a:prstGeom prst="rect">
              <a:avLst/>
            </a:prstGeom>
          </p:spPr>
          <p:txBody>
            <a:bodyPr anchor="t" rtlCol="false" tIns="0" lIns="0" bIns="0" rIns="0">
              <a:spAutoFit/>
            </a:bodyPr>
            <a:lstStyle/>
            <a:p>
              <a:pPr algn="ctr">
                <a:lnSpc>
                  <a:spcPts val="2892"/>
                </a:lnSpc>
              </a:pPr>
              <a:r>
                <a:rPr lang="en-US" sz="2065">
                  <a:solidFill>
                    <a:srgbClr val="000000"/>
                  </a:solidFill>
                  <a:latin typeface="Open Sans 2"/>
                  <a:ea typeface="Open Sans 2"/>
                  <a:cs typeface="Open Sans 2"/>
                  <a:sym typeface="Open Sans 2"/>
                </a:rPr>
                <a:t>Longs, répétitifs et sujets aux erreurs humaines</a:t>
              </a:r>
            </a:p>
          </p:txBody>
        </p:sp>
      </p:grpSp>
      <p:grpSp>
        <p:nvGrpSpPr>
          <p:cNvPr name="Group 9" id="9"/>
          <p:cNvGrpSpPr/>
          <p:nvPr/>
        </p:nvGrpSpPr>
        <p:grpSpPr>
          <a:xfrm rot="0">
            <a:off x="12538984" y="2564712"/>
            <a:ext cx="4427685" cy="2775657"/>
            <a:chOff x="0" y="0"/>
            <a:chExt cx="5903581" cy="3700877"/>
          </a:xfrm>
        </p:grpSpPr>
        <p:grpSp>
          <p:nvGrpSpPr>
            <p:cNvPr name="Group 10" id="10"/>
            <p:cNvGrpSpPr/>
            <p:nvPr/>
          </p:nvGrpSpPr>
          <p:grpSpPr>
            <a:xfrm rot="0">
              <a:off x="0" y="0"/>
              <a:ext cx="5903581" cy="3700877"/>
              <a:chOff x="0" y="0"/>
              <a:chExt cx="1478127" cy="926618"/>
            </a:xfrm>
          </p:grpSpPr>
          <p:sp>
            <p:nvSpPr>
              <p:cNvPr name="Freeform 11" id="11"/>
              <p:cNvSpPr/>
              <p:nvPr/>
            </p:nvSpPr>
            <p:spPr>
              <a:xfrm flipH="false" flipV="false" rot="0">
                <a:off x="0" y="0"/>
                <a:ext cx="1478127" cy="926618"/>
              </a:xfrm>
              <a:custGeom>
                <a:avLst/>
                <a:gdLst/>
                <a:ahLst/>
                <a:cxnLst/>
                <a:rect r="r" b="b" t="t" l="l"/>
                <a:pathLst>
                  <a:path h="926618" w="1478127">
                    <a:moveTo>
                      <a:pt x="70353" y="0"/>
                    </a:moveTo>
                    <a:lnTo>
                      <a:pt x="1407775" y="0"/>
                    </a:lnTo>
                    <a:cubicBezTo>
                      <a:pt x="1426433" y="0"/>
                      <a:pt x="1444328" y="7412"/>
                      <a:pt x="1457522" y="20606"/>
                    </a:cubicBezTo>
                    <a:cubicBezTo>
                      <a:pt x="1470715" y="33800"/>
                      <a:pt x="1478127" y="51694"/>
                      <a:pt x="1478127" y="70353"/>
                    </a:cubicBezTo>
                    <a:lnTo>
                      <a:pt x="1478127" y="856266"/>
                    </a:lnTo>
                    <a:cubicBezTo>
                      <a:pt x="1478127" y="874924"/>
                      <a:pt x="1470715" y="892819"/>
                      <a:pt x="1457522" y="906013"/>
                    </a:cubicBezTo>
                    <a:cubicBezTo>
                      <a:pt x="1444328" y="919206"/>
                      <a:pt x="1426433" y="926618"/>
                      <a:pt x="1407775" y="926618"/>
                    </a:cubicBezTo>
                    <a:lnTo>
                      <a:pt x="70353" y="926618"/>
                    </a:lnTo>
                    <a:cubicBezTo>
                      <a:pt x="51694" y="926618"/>
                      <a:pt x="33800" y="919206"/>
                      <a:pt x="20606" y="906013"/>
                    </a:cubicBezTo>
                    <a:cubicBezTo>
                      <a:pt x="7412" y="892819"/>
                      <a:pt x="0" y="874924"/>
                      <a:pt x="0" y="856266"/>
                    </a:cubicBezTo>
                    <a:lnTo>
                      <a:pt x="0" y="70353"/>
                    </a:lnTo>
                    <a:cubicBezTo>
                      <a:pt x="0" y="51694"/>
                      <a:pt x="7412" y="33800"/>
                      <a:pt x="20606" y="20606"/>
                    </a:cubicBezTo>
                    <a:cubicBezTo>
                      <a:pt x="33800" y="7412"/>
                      <a:pt x="51694" y="0"/>
                      <a:pt x="70353" y="0"/>
                    </a:cubicBezTo>
                    <a:close/>
                  </a:path>
                </a:pathLst>
              </a:custGeom>
              <a:solidFill>
                <a:srgbClr val="F8F8F8"/>
              </a:solidFill>
              <a:ln w="95250" cap="rnd">
                <a:solidFill>
                  <a:srgbClr val="B52E31"/>
                </a:solidFill>
                <a:prstDash val="dash"/>
                <a:round/>
              </a:ln>
            </p:spPr>
          </p:sp>
          <p:sp>
            <p:nvSpPr>
              <p:cNvPr name="TextBox 12" id="12"/>
              <p:cNvSpPr txBox="true"/>
              <p:nvPr/>
            </p:nvSpPr>
            <p:spPr>
              <a:xfrm>
                <a:off x="0" y="-28575"/>
                <a:ext cx="1478127" cy="955193"/>
              </a:xfrm>
              <a:prstGeom prst="rect">
                <a:avLst/>
              </a:prstGeom>
            </p:spPr>
            <p:txBody>
              <a:bodyPr anchor="ctr" rtlCol="false" tIns="50800" lIns="50800" bIns="50800" rIns="50800"/>
              <a:lstStyle/>
              <a:p>
                <a:pPr algn="ctr">
                  <a:lnSpc>
                    <a:spcPts val="2379"/>
                  </a:lnSpc>
                </a:pPr>
              </a:p>
            </p:txBody>
          </p:sp>
        </p:grpSp>
        <p:sp>
          <p:nvSpPr>
            <p:cNvPr name="TextBox 13" id="13"/>
            <p:cNvSpPr txBox="true"/>
            <p:nvPr/>
          </p:nvSpPr>
          <p:spPr>
            <a:xfrm rot="0">
              <a:off x="409043" y="1802813"/>
              <a:ext cx="5494538" cy="542823"/>
            </a:xfrm>
            <a:prstGeom prst="rect">
              <a:avLst/>
            </a:prstGeom>
          </p:spPr>
          <p:txBody>
            <a:bodyPr anchor="t" rtlCol="false" tIns="0" lIns="0" bIns="0" rIns="0">
              <a:spAutoFit/>
            </a:bodyPr>
            <a:lstStyle/>
            <a:p>
              <a:pPr algn="ctr">
                <a:lnSpc>
                  <a:spcPts val="3253"/>
                </a:lnSpc>
              </a:pPr>
              <a:r>
                <a:rPr lang="en-US" sz="2324" b="true">
                  <a:solidFill>
                    <a:srgbClr val="000000"/>
                  </a:solidFill>
                  <a:latin typeface="Open Sans 2 Bold"/>
                  <a:ea typeface="Open Sans 2 Bold"/>
                  <a:cs typeface="Open Sans 2 Bold"/>
                  <a:sym typeface="Open Sans 2 Bold"/>
                </a:rPr>
                <a:t>Failles de Sécurité</a:t>
              </a:r>
            </a:p>
          </p:txBody>
        </p:sp>
        <p:sp>
          <p:nvSpPr>
            <p:cNvPr name="TextBox 14" id="14"/>
            <p:cNvSpPr txBox="true"/>
            <p:nvPr/>
          </p:nvSpPr>
          <p:spPr>
            <a:xfrm rot="0">
              <a:off x="221834" y="2380789"/>
              <a:ext cx="5459912" cy="932104"/>
            </a:xfrm>
            <a:prstGeom prst="rect">
              <a:avLst/>
            </a:prstGeom>
          </p:spPr>
          <p:txBody>
            <a:bodyPr anchor="t" rtlCol="false" tIns="0" lIns="0" bIns="0" rIns="0">
              <a:spAutoFit/>
            </a:bodyPr>
            <a:lstStyle/>
            <a:p>
              <a:pPr algn="ctr">
                <a:lnSpc>
                  <a:spcPts val="2892"/>
                </a:lnSpc>
              </a:pPr>
              <a:r>
                <a:rPr lang="en-US" sz="2065">
                  <a:solidFill>
                    <a:srgbClr val="000000"/>
                  </a:solidFill>
                  <a:latin typeface="Open Sans 2"/>
                  <a:ea typeface="Open Sans 2"/>
                  <a:cs typeface="Open Sans 2"/>
                  <a:sym typeface="Open Sans 2"/>
                </a:rPr>
                <a:t>Détection tardive des vulnérabilités critiques</a:t>
              </a:r>
            </a:p>
          </p:txBody>
        </p:sp>
        <p:sp>
          <p:nvSpPr>
            <p:cNvPr name="TextBox 15" id="15"/>
            <p:cNvSpPr txBox="true"/>
            <p:nvPr/>
          </p:nvSpPr>
          <p:spPr>
            <a:xfrm rot="0">
              <a:off x="2138616" y="175893"/>
              <a:ext cx="1626348" cy="1445763"/>
            </a:xfrm>
            <a:prstGeom prst="rect">
              <a:avLst/>
            </a:prstGeom>
          </p:spPr>
          <p:txBody>
            <a:bodyPr anchor="t" rtlCol="false" tIns="0" lIns="0" bIns="0" rIns="0">
              <a:spAutoFit/>
            </a:bodyPr>
            <a:lstStyle/>
            <a:p>
              <a:pPr algn="ctr">
                <a:lnSpc>
                  <a:spcPts val="8673"/>
                </a:lnSpc>
              </a:pPr>
              <a:r>
                <a:rPr lang="en-US" sz="6194" b="true">
                  <a:solidFill>
                    <a:srgbClr val="000000"/>
                  </a:solidFill>
                  <a:latin typeface="Open Sans 2 Bold"/>
                  <a:ea typeface="Open Sans 2 Bold"/>
                  <a:cs typeface="Open Sans 2 Bold"/>
                  <a:sym typeface="Open Sans 2 Bold"/>
                </a:rPr>
                <a:t>🔓</a:t>
              </a:r>
            </a:p>
          </p:txBody>
        </p:sp>
      </p:grpSp>
      <p:grpSp>
        <p:nvGrpSpPr>
          <p:cNvPr name="Group 16" id="16"/>
          <p:cNvGrpSpPr/>
          <p:nvPr/>
        </p:nvGrpSpPr>
        <p:grpSpPr>
          <a:xfrm rot="0">
            <a:off x="7938464" y="5617220"/>
            <a:ext cx="4427685" cy="2769256"/>
            <a:chOff x="0" y="0"/>
            <a:chExt cx="5903581" cy="3692341"/>
          </a:xfrm>
        </p:grpSpPr>
        <p:grpSp>
          <p:nvGrpSpPr>
            <p:cNvPr name="Group 17" id="17"/>
            <p:cNvGrpSpPr/>
            <p:nvPr/>
          </p:nvGrpSpPr>
          <p:grpSpPr>
            <a:xfrm rot="0">
              <a:off x="0" y="0"/>
              <a:ext cx="5903581" cy="3692341"/>
              <a:chOff x="0" y="0"/>
              <a:chExt cx="1478127" cy="924481"/>
            </a:xfrm>
          </p:grpSpPr>
          <p:sp>
            <p:nvSpPr>
              <p:cNvPr name="Freeform 18" id="18"/>
              <p:cNvSpPr/>
              <p:nvPr/>
            </p:nvSpPr>
            <p:spPr>
              <a:xfrm flipH="false" flipV="false" rot="0">
                <a:off x="0" y="0"/>
                <a:ext cx="1478127" cy="924481"/>
              </a:xfrm>
              <a:custGeom>
                <a:avLst/>
                <a:gdLst/>
                <a:ahLst/>
                <a:cxnLst/>
                <a:rect r="r" b="b" t="t" l="l"/>
                <a:pathLst>
                  <a:path h="924481" w="1478127">
                    <a:moveTo>
                      <a:pt x="70353" y="0"/>
                    </a:moveTo>
                    <a:lnTo>
                      <a:pt x="1407775" y="0"/>
                    </a:lnTo>
                    <a:cubicBezTo>
                      <a:pt x="1426433" y="0"/>
                      <a:pt x="1444328" y="7412"/>
                      <a:pt x="1457522" y="20606"/>
                    </a:cubicBezTo>
                    <a:cubicBezTo>
                      <a:pt x="1470715" y="33800"/>
                      <a:pt x="1478127" y="51694"/>
                      <a:pt x="1478127" y="70353"/>
                    </a:cubicBezTo>
                    <a:lnTo>
                      <a:pt x="1478127" y="854129"/>
                    </a:lnTo>
                    <a:cubicBezTo>
                      <a:pt x="1478127" y="892983"/>
                      <a:pt x="1446629" y="924481"/>
                      <a:pt x="1407775" y="924481"/>
                    </a:cubicBezTo>
                    <a:lnTo>
                      <a:pt x="70353" y="924481"/>
                    </a:lnTo>
                    <a:cubicBezTo>
                      <a:pt x="51694" y="924481"/>
                      <a:pt x="33800" y="917069"/>
                      <a:pt x="20606" y="903876"/>
                    </a:cubicBezTo>
                    <a:cubicBezTo>
                      <a:pt x="7412" y="890682"/>
                      <a:pt x="0" y="872787"/>
                      <a:pt x="0" y="854129"/>
                    </a:cubicBezTo>
                    <a:lnTo>
                      <a:pt x="0" y="70353"/>
                    </a:lnTo>
                    <a:cubicBezTo>
                      <a:pt x="0" y="51694"/>
                      <a:pt x="7412" y="33800"/>
                      <a:pt x="20606" y="20606"/>
                    </a:cubicBezTo>
                    <a:cubicBezTo>
                      <a:pt x="33800" y="7412"/>
                      <a:pt x="51694" y="0"/>
                      <a:pt x="70353" y="0"/>
                    </a:cubicBezTo>
                    <a:close/>
                  </a:path>
                </a:pathLst>
              </a:custGeom>
              <a:solidFill>
                <a:srgbClr val="F8F8F8"/>
              </a:solidFill>
              <a:ln w="95250" cap="rnd">
                <a:solidFill>
                  <a:srgbClr val="B52E31"/>
                </a:solidFill>
                <a:prstDash val="dash"/>
                <a:round/>
              </a:ln>
            </p:spPr>
          </p:sp>
          <p:sp>
            <p:nvSpPr>
              <p:cNvPr name="TextBox 19" id="19"/>
              <p:cNvSpPr txBox="true"/>
              <p:nvPr/>
            </p:nvSpPr>
            <p:spPr>
              <a:xfrm>
                <a:off x="0" y="-28575"/>
                <a:ext cx="1478127" cy="953056"/>
              </a:xfrm>
              <a:prstGeom prst="rect">
                <a:avLst/>
              </a:prstGeom>
            </p:spPr>
            <p:txBody>
              <a:bodyPr anchor="ctr" rtlCol="false" tIns="50800" lIns="50800" bIns="50800" rIns="50800"/>
              <a:lstStyle/>
              <a:p>
                <a:pPr algn="ctr">
                  <a:lnSpc>
                    <a:spcPts val="2379"/>
                  </a:lnSpc>
                </a:pPr>
              </a:p>
            </p:txBody>
          </p:sp>
        </p:grpSp>
        <p:grpSp>
          <p:nvGrpSpPr>
            <p:cNvPr name="Group 20" id="20"/>
            <p:cNvGrpSpPr/>
            <p:nvPr/>
          </p:nvGrpSpPr>
          <p:grpSpPr>
            <a:xfrm rot="0">
              <a:off x="2314776" y="516293"/>
              <a:ext cx="1274029" cy="1274029"/>
              <a:chOff x="0" y="0"/>
              <a:chExt cx="1396145" cy="1396145"/>
            </a:xfrm>
          </p:grpSpPr>
          <p:sp>
            <p:nvSpPr>
              <p:cNvPr name="Freeform 21" id="21"/>
              <p:cNvSpPr/>
              <p:nvPr/>
            </p:nvSpPr>
            <p:spPr>
              <a:xfrm flipH="false" flipV="false" rot="0">
                <a:off x="0" y="0"/>
                <a:ext cx="1396111" cy="1396111"/>
              </a:xfrm>
              <a:custGeom>
                <a:avLst/>
                <a:gdLst/>
                <a:ahLst/>
                <a:cxnLst/>
                <a:rect r="r" b="b" t="t" l="l"/>
                <a:pathLst>
                  <a:path h="1396111" w="1396111">
                    <a:moveTo>
                      <a:pt x="0" y="0"/>
                    </a:moveTo>
                    <a:lnTo>
                      <a:pt x="1396111" y="0"/>
                    </a:lnTo>
                    <a:lnTo>
                      <a:pt x="1396111" y="1396111"/>
                    </a:lnTo>
                    <a:lnTo>
                      <a:pt x="0" y="1396111"/>
                    </a:lnTo>
                    <a:lnTo>
                      <a:pt x="0" y="0"/>
                    </a:lnTo>
                    <a:close/>
                  </a:path>
                </a:pathLst>
              </a:custGeom>
              <a:blipFill>
                <a:blip r:embed="rId4"/>
                <a:stretch>
                  <a:fillRect l="0" t="0" r="-2" b="-2"/>
                </a:stretch>
              </a:blipFill>
            </p:spPr>
          </p:sp>
        </p:grpSp>
        <p:sp>
          <p:nvSpPr>
            <p:cNvPr name="TextBox 22" id="22"/>
            <p:cNvSpPr txBox="true"/>
            <p:nvPr/>
          </p:nvSpPr>
          <p:spPr>
            <a:xfrm rot="0">
              <a:off x="1171529" y="1802813"/>
              <a:ext cx="3783399" cy="542823"/>
            </a:xfrm>
            <a:prstGeom prst="rect">
              <a:avLst/>
            </a:prstGeom>
          </p:spPr>
          <p:txBody>
            <a:bodyPr anchor="t" rtlCol="false" tIns="0" lIns="0" bIns="0" rIns="0">
              <a:spAutoFit/>
            </a:bodyPr>
            <a:lstStyle/>
            <a:p>
              <a:pPr algn="ctr">
                <a:lnSpc>
                  <a:spcPts val="3253"/>
                </a:lnSpc>
              </a:pPr>
              <a:r>
                <a:rPr lang="en-US" sz="2324" b="true">
                  <a:solidFill>
                    <a:srgbClr val="000000"/>
                  </a:solidFill>
                  <a:latin typeface="Open Sans 2 Bold"/>
                  <a:ea typeface="Open Sans 2 Bold"/>
                  <a:cs typeface="Open Sans 2 Bold"/>
                  <a:sym typeface="Open Sans 2 Bold"/>
                </a:rPr>
                <a:t>Visibilité réduite</a:t>
              </a:r>
            </a:p>
          </p:txBody>
        </p:sp>
        <p:sp>
          <p:nvSpPr>
            <p:cNvPr name="TextBox 23" id="23"/>
            <p:cNvSpPr txBox="true"/>
            <p:nvPr/>
          </p:nvSpPr>
          <p:spPr>
            <a:xfrm rot="0">
              <a:off x="475362" y="2376443"/>
              <a:ext cx="5175733" cy="932104"/>
            </a:xfrm>
            <a:prstGeom prst="rect">
              <a:avLst/>
            </a:prstGeom>
          </p:spPr>
          <p:txBody>
            <a:bodyPr anchor="t" rtlCol="false" tIns="0" lIns="0" bIns="0" rIns="0">
              <a:spAutoFit/>
            </a:bodyPr>
            <a:lstStyle/>
            <a:p>
              <a:pPr algn="ctr">
                <a:lnSpc>
                  <a:spcPts val="2892"/>
                </a:lnSpc>
              </a:pPr>
              <a:r>
                <a:rPr lang="en-US" sz="2065">
                  <a:solidFill>
                    <a:srgbClr val="000000"/>
                  </a:solidFill>
                  <a:latin typeface="Open Sans 2"/>
                  <a:ea typeface="Open Sans 2"/>
                  <a:cs typeface="Open Sans 2"/>
                  <a:sym typeface="Open Sans 2"/>
                </a:rPr>
                <a:t>Audit SEO négligé par manque de temps.</a:t>
              </a:r>
            </a:p>
          </p:txBody>
        </p:sp>
      </p:grpSp>
      <p:grpSp>
        <p:nvGrpSpPr>
          <p:cNvPr name="Group 24" id="24"/>
          <p:cNvGrpSpPr/>
          <p:nvPr/>
        </p:nvGrpSpPr>
        <p:grpSpPr>
          <a:xfrm rot="0">
            <a:off x="12538984" y="5610818"/>
            <a:ext cx="4427685" cy="2775657"/>
            <a:chOff x="0" y="0"/>
            <a:chExt cx="5903581" cy="3700877"/>
          </a:xfrm>
        </p:grpSpPr>
        <p:grpSp>
          <p:nvGrpSpPr>
            <p:cNvPr name="Group 25" id="25"/>
            <p:cNvGrpSpPr/>
            <p:nvPr/>
          </p:nvGrpSpPr>
          <p:grpSpPr>
            <a:xfrm rot="0">
              <a:off x="0" y="0"/>
              <a:ext cx="5903581" cy="3700877"/>
              <a:chOff x="0" y="0"/>
              <a:chExt cx="1478127" cy="926618"/>
            </a:xfrm>
          </p:grpSpPr>
          <p:sp>
            <p:nvSpPr>
              <p:cNvPr name="Freeform 26" id="26"/>
              <p:cNvSpPr/>
              <p:nvPr/>
            </p:nvSpPr>
            <p:spPr>
              <a:xfrm flipH="false" flipV="false" rot="0">
                <a:off x="0" y="0"/>
                <a:ext cx="1478127" cy="926618"/>
              </a:xfrm>
              <a:custGeom>
                <a:avLst/>
                <a:gdLst/>
                <a:ahLst/>
                <a:cxnLst/>
                <a:rect r="r" b="b" t="t" l="l"/>
                <a:pathLst>
                  <a:path h="926618" w="1478127">
                    <a:moveTo>
                      <a:pt x="70353" y="0"/>
                    </a:moveTo>
                    <a:lnTo>
                      <a:pt x="1407775" y="0"/>
                    </a:lnTo>
                    <a:cubicBezTo>
                      <a:pt x="1426433" y="0"/>
                      <a:pt x="1444328" y="7412"/>
                      <a:pt x="1457522" y="20606"/>
                    </a:cubicBezTo>
                    <a:cubicBezTo>
                      <a:pt x="1470715" y="33800"/>
                      <a:pt x="1478127" y="51694"/>
                      <a:pt x="1478127" y="70353"/>
                    </a:cubicBezTo>
                    <a:lnTo>
                      <a:pt x="1478127" y="856266"/>
                    </a:lnTo>
                    <a:cubicBezTo>
                      <a:pt x="1478127" y="874924"/>
                      <a:pt x="1470715" y="892819"/>
                      <a:pt x="1457522" y="906013"/>
                    </a:cubicBezTo>
                    <a:cubicBezTo>
                      <a:pt x="1444328" y="919206"/>
                      <a:pt x="1426433" y="926618"/>
                      <a:pt x="1407775" y="926618"/>
                    </a:cubicBezTo>
                    <a:lnTo>
                      <a:pt x="70353" y="926618"/>
                    </a:lnTo>
                    <a:cubicBezTo>
                      <a:pt x="51694" y="926618"/>
                      <a:pt x="33800" y="919206"/>
                      <a:pt x="20606" y="906013"/>
                    </a:cubicBezTo>
                    <a:cubicBezTo>
                      <a:pt x="7412" y="892819"/>
                      <a:pt x="0" y="874924"/>
                      <a:pt x="0" y="856266"/>
                    </a:cubicBezTo>
                    <a:lnTo>
                      <a:pt x="0" y="70353"/>
                    </a:lnTo>
                    <a:cubicBezTo>
                      <a:pt x="0" y="51694"/>
                      <a:pt x="7412" y="33800"/>
                      <a:pt x="20606" y="20606"/>
                    </a:cubicBezTo>
                    <a:cubicBezTo>
                      <a:pt x="33800" y="7412"/>
                      <a:pt x="51694" y="0"/>
                      <a:pt x="70353" y="0"/>
                    </a:cubicBezTo>
                    <a:close/>
                  </a:path>
                </a:pathLst>
              </a:custGeom>
              <a:solidFill>
                <a:srgbClr val="F8F8F8"/>
              </a:solidFill>
              <a:ln w="95250" cap="rnd">
                <a:solidFill>
                  <a:srgbClr val="B52E31"/>
                </a:solidFill>
                <a:prstDash val="dash"/>
                <a:round/>
              </a:ln>
            </p:spPr>
          </p:sp>
          <p:sp>
            <p:nvSpPr>
              <p:cNvPr name="TextBox 27" id="27"/>
              <p:cNvSpPr txBox="true"/>
              <p:nvPr/>
            </p:nvSpPr>
            <p:spPr>
              <a:xfrm>
                <a:off x="0" y="-28575"/>
                <a:ext cx="1478127" cy="955193"/>
              </a:xfrm>
              <a:prstGeom prst="rect">
                <a:avLst/>
              </a:prstGeom>
            </p:spPr>
            <p:txBody>
              <a:bodyPr anchor="ctr" rtlCol="false" tIns="50800" lIns="50800" bIns="50800" rIns="50800"/>
              <a:lstStyle/>
              <a:p>
                <a:pPr algn="ctr">
                  <a:lnSpc>
                    <a:spcPts val="2379"/>
                  </a:lnSpc>
                </a:pPr>
              </a:p>
            </p:txBody>
          </p:sp>
        </p:grpSp>
        <p:sp>
          <p:nvSpPr>
            <p:cNvPr name="TextBox 28" id="28"/>
            <p:cNvSpPr txBox="true"/>
            <p:nvPr/>
          </p:nvSpPr>
          <p:spPr>
            <a:xfrm rot="0">
              <a:off x="1397327" y="1556692"/>
              <a:ext cx="3108928" cy="542823"/>
            </a:xfrm>
            <a:prstGeom prst="rect">
              <a:avLst/>
            </a:prstGeom>
          </p:spPr>
          <p:txBody>
            <a:bodyPr anchor="t" rtlCol="false" tIns="0" lIns="0" bIns="0" rIns="0">
              <a:spAutoFit/>
            </a:bodyPr>
            <a:lstStyle/>
            <a:p>
              <a:pPr algn="ctr">
                <a:lnSpc>
                  <a:spcPts val="3253"/>
                </a:lnSpc>
              </a:pPr>
              <a:r>
                <a:rPr lang="en-US" sz="2324" b="true">
                  <a:solidFill>
                    <a:srgbClr val="000000"/>
                  </a:solidFill>
                  <a:latin typeface="Open Sans 2 Bold"/>
                  <a:ea typeface="Open Sans 2 Bold"/>
                  <a:cs typeface="Open Sans 2 Bold"/>
                  <a:sym typeface="Open Sans 2 Bold"/>
                </a:rPr>
                <a:t>Coûts Élevés</a:t>
              </a:r>
            </a:p>
          </p:txBody>
        </p:sp>
        <p:sp>
          <p:nvSpPr>
            <p:cNvPr name="TextBox 29" id="29"/>
            <p:cNvSpPr txBox="true"/>
            <p:nvPr/>
          </p:nvSpPr>
          <p:spPr>
            <a:xfrm rot="0">
              <a:off x="213994" y="2131057"/>
              <a:ext cx="5280544" cy="940639"/>
            </a:xfrm>
            <a:prstGeom prst="rect">
              <a:avLst/>
            </a:prstGeom>
          </p:spPr>
          <p:txBody>
            <a:bodyPr anchor="t" rtlCol="false" tIns="0" lIns="0" bIns="0" rIns="0">
              <a:spAutoFit/>
            </a:bodyPr>
            <a:lstStyle/>
            <a:p>
              <a:pPr algn="ctr">
                <a:lnSpc>
                  <a:spcPts val="2892"/>
                </a:lnSpc>
              </a:pPr>
              <a:r>
                <a:rPr lang="en-US" sz="2065">
                  <a:solidFill>
                    <a:srgbClr val="000000"/>
                  </a:solidFill>
                  <a:latin typeface="Open Sans 2"/>
                  <a:ea typeface="Open Sans 2"/>
                  <a:cs typeface="Open Sans 2"/>
                  <a:sym typeface="Open Sans 2"/>
                </a:rPr>
                <a:t>Maintenance manuelle coûteuse et peu évolutive</a:t>
              </a:r>
            </a:p>
          </p:txBody>
        </p:sp>
        <p:sp>
          <p:nvSpPr>
            <p:cNvPr name="TextBox 30" id="30"/>
            <p:cNvSpPr txBox="true"/>
            <p:nvPr/>
          </p:nvSpPr>
          <p:spPr>
            <a:xfrm rot="0">
              <a:off x="2108822" y="-94771"/>
              <a:ext cx="1685937" cy="1699088"/>
            </a:xfrm>
            <a:prstGeom prst="rect">
              <a:avLst/>
            </a:prstGeom>
          </p:spPr>
          <p:txBody>
            <a:bodyPr anchor="t" rtlCol="false" tIns="0" lIns="0" bIns="0" rIns="0">
              <a:spAutoFit/>
            </a:bodyPr>
            <a:lstStyle/>
            <a:p>
              <a:pPr algn="ctr">
                <a:lnSpc>
                  <a:spcPts val="10150"/>
                </a:lnSpc>
              </a:pPr>
              <a:r>
                <a:rPr lang="en-US" sz="7250" b="true">
                  <a:solidFill>
                    <a:srgbClr val="000000"/>
                  </a:solidFill>
                  <a:latin typeface="Open Sans 2 Bold"/>
                  <a:ea typeface="Open Sans 2 Bold"/>
                  <a:cs typeface="Open Sans 2 Bold"/>
                  <a:sym typeface="Open Sans 2 Bold"/>
                </a:rPr>
                <a:t>💸</a:t>
              </a:r>
            </a:p>
          </p:txBody>
        </p:sp>
      </p:grpSp>
      <p:sp>
        <p:nvSpPr>
          <p:cNvPr name="Freeform 31" id="31"/>
          <p:cNvSpPr/>
          <p:nvPr/>
        </p:nvSpPr>
        <p:spPr>
          <a:xfrm flipH="false" flipV="true" rot="0">
            <a:off x="-3966456" y="73941"/>
            <a:ext cx="6733397" cy="6640813"/>
          </a:xfrm>
          <a:custGeom>
            <a:avLst/>
            <a:gdLst/>
            <a:ahLst/>
            <a:cxnLst/>
            <a:rect r="r" b="b" t="t" l="l"/>
            <a:pathLst>
              <a:path h="6640813" w="6733397">
                <a:moveTo>
                  <a:pt x="0" y="6640813"/>
                </a:moveTo>
                <a:lnTo>
                  <a:pt x="6733397" y="6640813"/>
                </a:lnTo>
                <a:lnTo>
                  <a:pt x="6733397" y="0"/>
                </a:lnTo>
                <a:lnTo>
                  <a:pt x="0" y="0"/>
                </a:lnTo>
                <a:lnTo>
                  <a:pt x="0" y="6640813"/>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32" id="32"/>
          <p:cNvSpPr/>
          <p:nvPr/>
        </p:nvSpPr>
        <p:spPr>
          <a:xfrm flipH="true" flipV="true" rot="0">
            <a:off x="15906195" y="0"/>
            <a:ext cx="6733397" cy="6640813"/>
          </a:xfrm>
          <a:custGeom>
            <a:avLst/>
            <a:gdLst/>
            <a:ahLst/>
            <a:cxnLst/>
            <a:rect r="r" b="b" t="t" l="l"/>
            <a:pathLst>
              <a:path h="6640813" w="6733397">
                <a:moveTo>
                  <a:pt x="6733397" y="6640813"/>
                </a:moveTo>
                <a:lnTo>
                  <a:pt x="0" y="6640813"/>
                </a:lnTo>
                <a:lnTo>
                  <a:pt x="0" y="0"/>
                </a:lnTo>
                <a:lnTo>
                  <a:pt x="6733397" y="0"/>
                </a:lnTo>
                <a:lnTo>
                  <a:pt x="6733397" y="6640813"/>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33" id="33"/>
          <p:cNvSpPr txBox="true"/>
          <p:nvPr/>
        </p:nvSpPr>
        <p:spPr>
          <a:xfrm rot="0">
            <a:off x="17240242" y="9415180"/>
            <a:ext cx="1020435" cy="592916"/>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05</a:t>
            </a:r>
          </a:p>
        </p:txBody>
      </p:sp>
      <p:sp>
        <p:nvSpPr>
          <p:cNvPr name="Freeform 34" id="34"/>
          <p:cNvSpPr/>
          <p:nvPr/>
        </p:nvSpPr>
        <p:spPr>
          <a:xfrm flipH="false" flipV="false" rot="466505">
            <a:off x="3506962" y="2975439"/>
            <a:ext cx="3428397" cy="3428397"/>
          </a:xfrm>
          <a:custGeom>
            <a:avLst/>
            <a:gdLst/>
            <a:ahLst/>
            <a:cxnLst/>
            <a:rect r="r" b="b" t="t" l="l"/>
            <a:pathLst>
              <a:path h="3428397" w="3428397">
                <a:moveTo>
                  <a:pt x="0" y="0"/>
                </a:moveTo>
                <a:lnTo>
                  <a:pt x="3428397" y="0"/>
                </a:lnTo>
                <a:lnTo>
                  <a:pt x="3428397" y="3428397"/>
                </a:lnTo>
                <a:lnTo>
                  <a:pt x="0" y="3428397"/>
                </a:lnTo>
                <a:lnTo>
                  <a:pt x="0" y="0"/>
                </a:lnTo>
                <a:close/>
              </a:path>
            </a:pathLst>
          </a:custGeom>
          <a:blipFill>
            <a:blip r:embed="rId7"/>
            <a:stretch>
              <a:fillRect l="0" t="0" r="0" b="0"/>
            </a:stretch>
          </a:blipFill>
        </p:spPr>
      </p:sp>
      <p:sp>
        <p:nvSpPr>
          <p:cNvPr name="Freeform 35" id="35"/>
          <p:cNvSpPr/>
          <p:nvPr/>
        </p:nvSpPr>
        <p:spPr>
          <a:xfrm flipH="false" flipV="false" rot="-1290043">
            <a:off x="508990" y="3268283"/>
            <a:ext cx="3428397" cy="3428397"/>
          </a:xfrm>
          <a:custGeom>
            <a:avLst/>
            <a:gdLst/>
            <a:ahLst/>
            <a:cxnLst/>
            <a:rect r="r" b="b" t="t" l="l"/>
            <a:pathLst>
              <a:path h="3428397" w="3428397">
                <a:moveTo>
                  <a:pt x="0" y="0"/>
                </a:moveTo>
                <a:lnTo>
                  <a:pt x="3428397" y="0"/>
                </a:lnTo>
                <a:lnTo>
                  <a:pt x="3428397" y="3428397"/>
                </a:lnTo>
                <a:lnTo>
                  <a:pt x="0" y="3428397"/>
                </a:lnTo>
                <a:lnTo>
                  <a:pt x="0" y="0"/>
                </a:lnTo>
                <a:close/>
              </a:path>
            </a:pathLst>
          </a:custGeom>
          <a:blipFill>
            <a:blip r:embed="rId8"/>
            <a:stretch>
              <a:fillRect l="0" t="0" r="0" b="0"/>
            </a:stretch>
          </a:blipFill>
        </p:spPr>
      </p:sp>
      <p:sp>
        <p:nvSpPr>
          <p:cNvPr name="Freeform 36" id="36"/>
          <p:cNvSpPr/>
          <p:nvPr/>
        </p:nvSpPr>
        <p:spPr>
          <a:xfrm flipH="false" flipV="false" rot="0">
            <a:off x="2492112" y="6957482"/>
            <a:ext cx="2893438" cy="2049232"/>
          </a:xfrm>
          <a:custGeom>
            <a:avLst/>
            <a:gdLst/>
            <a:ahLst/>
            <a:cxnLst/>
            <a:rect r="r" b="b" t="t" l="l"/>
            <a:pathLst>
              <a:path h="2049232" w="2893438">
                <a:moveTo>
                  <a:pt x="0" y="0"/>
                </a:moveTo>
                <a:lnTo>
                  <a:pt x="2893438" y="0"/>
                </a:lnTo>
                <a:lnTo>
                  <a:pt x="2893438" y="2049232"/>
                </a:lnTo>
                <a:lnTo>
                  <a:pt x="0" y="2049232"/>
                </a:lnTo>
                <a:lnTo>
                  <a:pt x="0" y="0"/>
                </a:lnTo>
                <a:close/>
              </a:path>
            </a:pathLst>
          </a:custGeom>
          <a:blipFill>
            <a:blip r:embed="rId9"/>
            <a:stretch>
              <a:fillRect l="0" t="0" r="0" b="-4589"/>
            </a:stretch>
          </a:blipFill>
        </p:spPr>
      </p:sp>
      <p:sp>
        <p:nvSpPr>
          <p:cNvPr name="TextBox 37" id="37"/>
          <p:cNvSpPr txBox="true"/>
          <p:nvPr/>
        </p:nvSpPr>
        <p:spPr>
          <a:xfrm rot="0">
            <a:off x="1126109" y="803302"/>
            <a:ext cx="15454884" cy="600075"/>
          </a:xfrm>
          <a:prstGeom prst="rect">
            <a:avLst/>
          </a:prstGeom>
        </p:spPr>
        <p:txBody>
          <a:bodyPr anchor="t" rtlCol="false" tIns="0" lIns="0" bIns="0" rIns="0">
            <a:spAutoFit/>
          </a:bodyPr>
          <a:lstStyle/>
          <a:p>
            <a:pPr algn="ctr">
              <a:lnSpc>
                <a:spcPts val="4799"/>
              </a:lnSpc>
            </a:pPr>
            <a:r>
              <a:rPr lang="en-US" sz="3999" b="true">
                <a:solidFill>
                  <a:srgbClr val="123586"/>
                </a:solidFill>
                <a:latin typeface="Eastman Grotesque Bold"/>
                <a:ea typeface="Eastman Grotesque Bold"/>
                <a:cs typeface="Eastman Grotesque Bold"/>
                <a:sym typeface="Eastman Grotesque Bold"/>
              </a:rPr>
              <a:t>Contexte du projet</a:t>
            </a:r>
          </a:p>
        </p:txBody>
      </p:sp>
      <p:sp>
        <p:nvSpPr>
          <p:cNvPr name="Freeform 38" id="38"/>
          <p:cNvSpPr/>
          <p:nvPr/>
        </p:nvSpPr>
        <p:spPr>
          <a:xfrm flipH="false" flipV="false" rot="0">
            <a:off x="-255117" y="8037357"/>
            <a:ext cx="894622" cy="1938715"/>
          </a:xfrm>
          <a:custGeom>
            <a:avLst/>
            <a:gdLst/>
            <a:ahLst/>
            <a:cxnLst/>
            <a:rect r="r" b="b" t="t" l="l"/>
            <a:pathLst>
              <a:path h="1938715" w="894622">
                <a:moveTo>
                  <a:pt x="0" y="0"/>
                </a:moveTo>
                <a:lnTo>
                  <a:pt x="894622" y="0"/>
                </a:lnTo>
                <a:lnTo>
                  <a:pt x="894622" y="1938715"/>
                </a:lnTo>
                <a:lnTo>
                  <a:pt x="0" y="1938715"/>
                </a:lnTo>
                <a:lnTo>
                  <a:pt x="0" y="0"/>
                </a:lnTo>
                <a:close/>
              </a:path>
            </a:pathLst>
          </a:custGeom>
          <a:blipFill>
            <a:blip r:embed="rId10">
              <a:extLst>
                <a:ext uri="{96DAC541-7B7A-43D3-8B79-37D633B846F1}">
                  <asvg:svgBlip xmlns:asvg="http://schemas.microsoft.com/office/drawing/2016/SVG/main" r:embed="rId11"/>
                </a:ext>
              </a:extLst>
            </a:blip>
            <a:stretch>
              <a:fillRect l="0" t="-24495" r="-368184"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77777" y="5954242"/>
            <a:ext cx="5028199" cy="502819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517DED"/>
            </a:solidFill>
          </p:spPr>
        </p:sp>
        <p:sp>
          <p:nvSpPr>
            <p:cNvPr name="TextBox 4" id="4"/>
            <p:cNvSpPr txBox="true"/>
            <p:nvPr/>
          </p:nvSpPr>
          <p:spPr>
            <a:xfrm>
              <a:off x="139700" y="-12700"/>
              <a:ext cx="533400" cy="685800"/>
            </a:xfrm>
            <a:prstGeom prst="rect">
              <a:avLst/>
            </a:prstGeom>
          </p:spPr>
          <p:txBody>
            <a:bodyPr anchor="ctr" rtlCol="false" tIns="50800" lIns="50800" bIns="50800" rIns="50800"/>
            <a:lstStyle/>
            <a:p>
              <a:pPr algn="ctr">
                <a:lnSpc>
                  <a:spcPts val="11200"/>
                </a:lnSpc>
              </a:pPr>
            </a:p>
          </p:txBody>
        </p:sp>
      </p:grpSp>
      <p:sp>
        <p:nvSpPr>
          <p:cNvPr name="Freeform 5" id="5"/>
          <p:cNvSpPr/>
          <p:nvPr/>
        </p:nvSpPr>
        <p:spPr>
          <a:xfrm flipH="false" flipV="false" rot="0">
            <a:off x="-253622" y="8420716"/>
            <a:ext cx="894519" cy="1938492"/>
          </a:xfrm>
          <a:custGeom>
            <a:avLst/>
            <a:gdLst/>
            <a:ahLst/>
            <a:cxnLst/>
            <a:rect r="r" b="b" t="t" l="l"/>
            <a:pathLst>
              <a:path h="1938492" w="894519">
                <a:moveTo>
                  <a:pt x="0" y="0"/>
                </a:moveTo>
                <a:lnTo>
                  <a:pt x="894519" y="0"/>
                </a:lnTo>
                <a:lnTo>
                  <a:pt x="894519" y="1938492"/>
                </a:lnTo>
                <a:lnTo>
                  <a:pt x="0" y="1938492"/>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6" id="6"/>
          <p:cNvSpPr/>
          <p:nvPr/>
        </p:nvSpPr>
        <p:spPr>
          <a:xfrm flipH="false" flipV="false" rot="-5400000">
            <a:off x="17830864" y="932343"/>
            <a:ext cx="914272" cy="1981298"/>
          </a:xfrm>
          <a:custGeom>
            <a:avLst/>
            <a:gdLst/>
            <a:ahLst/>
            <a:cxnLst/>
            <a:rect r="r" b="b" t="t" l="l"/>
            <a:pathLst>
              <a:path h="1981298" w="914272">
                <a:moveTo>
                  <a:pt x="0" y="0"/>
                </a:moveTo>
                <a:lnTo>
                  <a:pt x="914272" y="0"/>
                </a:lnTo>
                <a:lnTo>
                  <a:pt x="914272" y="1981298"/>
                </a:lnTo>
                <a:lnTo>
                  <a:pt x="0" y="1981298"/>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grpSp>
        <p:nvGrpSpPr>
          <p:cNvPr name="Group 7" id="7"/>
          <p:cNvGrpSpPr/>
          <p:nvPr/>
        </p:nvGrpSpPr>
        <p:grpSpPr>
          <a:xfrm rot="0">
            <a:off x="15111818" y="2106705"/>
            <a:ext cx="1661771" cy="1399646"/>
            <a:chOff x="0" y="0"/>
            <a:chExt cx="1945265" cy="1638423"/>
          </a:xfrm>
        </p:grpSpPr>
        <p:sp>
          <p:nvSpPr>
            <p:cNvPr name="Freeform 8" id="8"/>
            <p:cNvSpPr/>
            <p:nvPr/>
          </p:nvSpPr>
          <p:spPr>
            <a:xfrm flipH="false" flipV="false" rot="0">
              <a:off x="0" y="0"/>
              <a:ext cx="1945259" cy="1638427"/>
            </a:xfrm>
            <a:custGeom>
              <a:avLst/>
              <a:gdLst/>
              <a:ahLst/>
              <a:cxnLst/>
              <a:rect r="r" b="b" t="t" l="l"/>
              <a:pathLst>
                <a:path h="1638427" w="1945259">
                  <a:moveTo>
                    <a:pt x="0" y="0"/>
                  </a:moveTo>
                  <a:lnTo>
                    <a:pt x="1945259" y="0"/>
                  </a:lnTo>
                  <a:lnTo>
                    <a:pt x="1945259" y="1638427"/>
                  </a:lnTo>
                  <a:lnTo>
                    <a:pt x="0" y="1638427"/>
                  </a:lnTo>
                  <a:close/>
                </a:path>
              </a:pathLst>
            </a:custGeom>
            <a:blipFill>
              <a:blip r:embed="rId4"/>
              <a:stretch>
                <a:fillRect l="-3904" t="0" r="-3905" b="0"/>
              </a:stretch>
            </a:blipFill>
          </p:spPr>
        </p:sp>
      </p:grpSp>
      <p:grpSp>
        <p:nvGrpSpPr>
          <p:cNvPr name="Group 9" id="9"/>
          <p:cNvGrpSpPr/>
          <p:nvPr/>
        </p:nvGrpSpPr>
        <p:grpSpPr>
          <a:xfrm rot="0">
            <a:off x="13616600" y="2037858"/>
            <a:ext cx="1246805" cy="1468494"/>
            <a:chOff x="0" y="0"/>
            <a:chExt cx="1759569" cy="2072431"/>
          </a:xfrm>
        </p:grpSpPr>
        <p:sp>
          <p:nvSpPr>
            <p:cNvPr name="Freeform 10" id="10"/>
            <p:cNvSpPr/>
            <p:nvPr/>
          </p:nvSpPr>
          <p:spPr>
            <a:xfrm flipH="false" flipV="false" rot="0">
              <a:off x="0" y="0"/>
              <a:ext cx="1759508" cy="2072424"/>
            </a:xfrm>
            <a:custGeom>
              <a:avLst/>
              <a:gdLst/>
              <a:ahLst/>
              <a:cxnLst/>
              <a:rect r="r" b="b" t="t" l="l"/>
              <a:pathLst>
                <a:path h="2072424" w="1759508">
                  <a:moveTo>
                    <a:pt x="0" y="0"/>
                  </a:moveTo>
                  <a:lnTo>
                    <a:pt x="1759508" y="0"/>
                  </a:lnTo>
                  <a:lnTo>
                    <a:pt x="1759508" y="2072424"/>
                  </a:lnTo>
                  <a:lnTo>
                    <a:pt x="0" y="2072424"/>
                  </a:lnTo>
                  <a:close/>
                </a:path>
              </a:pathLst>
            </a:custGeom>
            <a:blipFill>
              <a:blip r:embed="rId5"/>
              <a:stretch>
                <a:fillRect l="0" t="-449" r="-3" b="-450"/>
              </a:stretch>
            </a:blipFill>
          </p:spPr>
        </p:sp>
      </p:grpSp>
      <p:sp>
        <p:nvSpPr>
          <p:cNvPr name="TextBox 11" id="11"/>
          <p:cNvSpPr txBox="true"/>
          <p:nvPr/>
        </p:nvSpPr>
        <p:spPr>
          <a:xfrm rot="0">
            <a:off x="9139238" y="4383088"/>
            <a:ext cx="9525" cy="1368424"/>
          </a:xfrm>
          <a:prstGeom prst="rect">
            <a:avLst/>
          </a:prstGeom>
        </p:spPr>
        <p:txBody>
          <a:bodyPr anchor="t" rtlCol="false" tIns="0" lIns="0" bIns="0" rIns="0">
            <a:spAutoFit/>
          </a:bodyPr>
          <a:lstStyle/>
          <a:p>
            <a:pPr algn="ctr">
              <a:lnSpc>
                <a:spcPts val="11200"/>
              </a:lnSpc>
              <a:spcBef>
                <a:spcPct val="0"/>
              </a:spcBef>
            </a:pPr>
          </a:p>
        </p:txBody>
      </p:sp>
      <p:sp>
        <p:nvSpPr>
          <p:cNvPr name="TextBox 12" id="12"/>
          <p:cNvSpPr txBox="true"/>
          <p:nvPr/>
        </p:nvSpPr>
        <p:spPr>
          <a:xfrm rot="0">
            <a:off x="1709783" y="576900"/>
            <a:ext cx="14858909" cy="1117600"/>
          </a:xfrm>
          <a:prstGeom prst="rect">
            <a:avLst/>
          </a:prstGeom>
        </p:spPr>
        <p:txBody>
          <a:bodyPr anchor="t" rtlCol="false" tIns="0" lIns="0" bIns="0" rIns="0">
            <a:spAutoFit/>
          </a:bodyPr>
          <a:lstStyle/>
          <a:p>
            <a:pPr algn="ctr">
              <a:lnSpc>
                <a:spcPts val="4399"/>
              </a:lnSpc>
            </a:pPr>
            <a:r>
              <a:rPr lang="en-US" sz="3999" b="true">
                <a:solidFill>
                  <a:srgbClr val="123586"/>
                </a:solidFill>
                <a:latin typeface="Eastman Grotesque Bold"/>
                <a:ea typeface="Eastman Grotesque Bold"/>
                <a:cs typeface="Eastman Grotesque Bold"/>
                <a:sym typeface="Eastman Grotesque Bold"/>
              </a:rPr>
              <a:t>Étude de l’existant</a:t>
            </a:r>
          </a:p>
          <a:p>
            <a:pPr algn="ctr">
              <a:lnSpc>
                <a:spcPts val="4399"/>
              </a:lnSpc>
            </a:pPr>
            <a:r>
              <a:rPr lang="en-US" sz="3999" b="true">
                <a:solidFill>
                  <a:srgbClr val="295AEB"/>
                </a:solidFill>
                <a:latin typeface="Eastman Grotesque Bold"/>
                <a:ea typeface="Eastman Grotesque Bold"/>
                <a:cs typeface="Eastman Grotesque Bold"/>
                <a:sym typeface="Eastman Grotesque Bold"/>
              </a:rPr>
              <a:t>État actuel de l’application Pentra</a:t>
            </a:r>
          </a:p>
        </p:txBody>
      </p:sp>
      <p:sp>
        <p:nvSpPr>
          <p:cNvPr name="TextBox 13" id="13"/>
          <p:cNvSpPr txBox="true"/>
          <p:nvPr/>
        </p:nvSpPr>
        <p:spPr>
          <a:xfrm rot="0">
            <a:off x="17457527" y="9554453"/>
            <a:ext cx="623980" cy="592916"/>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06</a:t>
            </a:r>
          </a:p>
        </p:txBody>
      </p:sp>
      <p:sp>
        <p:nvSpPr>
          <p:cNvPr name="Freeform 14" id="14"/>
          <p:cNvSpPr/>
          <p:nvPr/>
        </p:nvSpPr>
        <p:spPr>
          <a:xfrm flipH="false" flipV="false" rot="0">
            <a:off x="640897" y="1980757"/>
            <a:ext cx="8107815" cy="8262544"/>
          </a:xfrm>
          <a:custGeom>
            <a:avLst/>
            <a:gdLst/>
            <a:ahLst/>
            <a:cxnLst/>
            <a:rect r="r" b="b" t="t" l="l"/>
            <a:pathLst>
              <a:path h="8262544" w="8107815">
                <a:moveTo>
                  <a:pt x="0" y="0"/>
                </a:moveTo>
                <a:lnTo>
                  <a:pt x="8107816" y="0"/>
                </a:lnTo>
                <a:lnTo>
                  <a:pt x="8107816" y="8262545"/>
                </a:lnTo>
                <a:lnTo>
                  <a:pt x="0" y="8262545"/>
                </a:lnTo>
                <a:lnTo>
                  <a:pt x="0" y="0"/>
                </a:lnTo>
                <a:close/>
              </a:path>
            </a:pathLst>
          </a:custGeom>
          <a:blipFill>
            <a:blip r:embed="rId6"/>
            <a:stretch>
              <a:fillRect l="0" t="0" r="0" b="0"/>
            </a:stretch>
          </a:blipFill>
        </p:spPr>
      </p:sp>
      <p:sp>
        <p:nvSpPr>
          <p:cNvPr name="Freeform 15" id="15"/>
          <p:cNvSpPr/>
          <p:nvPr/>
        </p:nvSpPr>
        <p:spPr>
          <a:xfrm flipH="false" flipV="false" rot="0">
            <a:off x="5377195" y="3849709"/>
            <a:ext cx="11396393" cy="4698792"/>
          </a:xfrm>
          <a:custGeom>
            <a:avLst/>
            <a:gdLst/>
            <a:ahLst/>
            <a:cxnLst/>
            <a:rect r="r" b="b" t="t" l="l"/>
            <a:pathLst>
              <a:path h="4698792" w="11396393">
                <a:moveTo>
                  <a:pt x="0" y="0"/>
                </a:moveTo>
                <a:lnTo>
                  <a:pt x="11396394" y="0"/>
                </a:lnTo>
                <a:lnTo>
                  <a:pt x="11396394" y="4698792"/>
                </a:lnTo>
                <a:lnTo>
                  <a:pt x="0" y="4698792"/>
                </a:lnTo>
                <a:lnTo>
                  <a:pt x="0" y="0"/>
                </a:lnTo>
                <a:close/>
              </a:path>
            </a:pathLst>
          </a:custGeom>
          <a:blipFill>
            <a:blip r:embed="rId7"/>
            <a:stretch>
              <a:fillRect l="-1114"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050" y="9850078"/>
            <a:ext cx="18288000" cy="436922"/>
            <a:chOff x="0" y="0"/>
            <a:chExt cx="4816593" cy="115074"/>
          </a:xfrm>
        </p:grpSpPr>
        <p:sp>
          <p:nvSpPr>
            <p:cNvPr name="Freeform 3" id="3"/>
            <p:cNvSpPr/>
            <p:nvPr/>
          </p:nvSpPr>
          <p:spPr>
            <a:xfrm flipH="false" flipV="false" rot="0">
              <a:off x="0" y="0"/>
              <a:ext cx="4816592" cy="115074"/>
            </a:xfrm>
            <a:custGeom>
              <a:avLst/>
              <a:gdLst/>
              <a:ahLst/>
              <a:cxnLst/>
              <a:rect r="r" b="b" t="t" l="l"/>
              <a:pathLst>
                <a:path h="115074" w="4816592">
                  <a:moveTo>
                    <a:pt x="0" y="0"/>
                  </a:moveTo>
                  <a:lnTo>
                    <a:pt x="4816592" y="0"/>
                  </a:lnTo>
                  <a:lnTo>
                    <a:pt x="4816592" y="115074"/>
                  </a:lnTo>
                  <a:lnTo>
                    <a:pt x="0" y="115074"/>
                  </a:lnTo>
                  <a:close/>
                </a:path>
              </a:pathLst>
            </a:custGeom>
            <a:solidFill>
              <a:srgbClr val="123586"/>
            </a:solidFill>
          </p:spPr>
        </p:sp>
        <p:sp>
          <p:nvSpPr>
            <p:cNvPr name="TextBox 4" id="4"/>
            <p:cNvSpPr txBox="true"/>
            <p:nvPr/>
          </p:nvSpPr>
          <p:spPr>
            <a:xfrm>
              <a:off x="0" y="-38100"/>
              <a:ext cx="4816593" cy="153174"/>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19050" y="10068119"/>
            <a:ext cx="18288000" cy="218881"/>
            <a:chOff x="0" y="0"/>
            <a:chExt cx="4816593" cy="57648"/>
          </a:xfrm>
        </p:grpSpPr>
        <p:sp>
          <p:nvSpPr>
            <p:cNvPr name="Freeform 6" id="6"/>
            <p:cNvSpPr/>
            <p:nvPr/>
          </p:nvSpPr>
          <p:spPr>
            <a:xfrm flipH="false" flipV="false" rot="0">
              <a:off x="0" y="0"/>
              <a:ext cx="4816592" cy="57648"/>
            </a:xfrm>
            <a:custGeom>
              <a:avLst/>
              <a:gdLst/>
              <a:ahLst/>
              <a:cxnLst/>
              <a:rect r="r" b="b" t="t" l="l"/>
              <a:pathLst>
                <a:path h="57648" w="4816592">
                  <a:moveTo>
                    <a:pt x="0" y="0"/>
                  </a:moveTo>
                  <a:lnTo>
                    <a:pt x="4816592" y="0"/>
                  </a:lnTo>
                  <a:lnTo>
                    <a:pt x="4816592" y="57648"/>
                  </a:lnTo>
                  <a:lnTo>
                    <a:pt x="0" y="57648"/>
                  </a:lnTo>
                  <a:close/>
                </a:path>
              </a:pathLst>
            </a:custGeom>
            <a:solidFill>
              <a:srgbClr val="517DED"/>
            </a:solidFill>
          </p:spPr>
        </p:sp>
        <p:sp>
          <p:nvSpPr>
            <p:cNvPr name="TextBox 7" id="7"/>
            <p:cNvSpPr txBox="true"/>
            <p:nvPr/>
          </p:nvSpPr>
          <p:spPr>
            <a:xfrm>
              <a:off x="0" y="-38100"/>
              <a:ext cx="4816593" cy="95748"/>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false" flipV="true" rot="0">
            <a:off x="-4351592" y="-121493"/>
            <a:ext cx="6733397" cy="6640813"/>
          </a:xfrm>
          <a:custGeom>
            <a:avLst/>
            <a:gdLst/>
            <a:ahLst/>
            <a:cxnLst/>
            <a:rect r="r" b="b" t="t" l="l"/>
            <a:pathLst>
              <a:path h="6640813" w="6733397">
                <a:moveTo>
                  <a:pt x="0" y="6640813"/>
                </a:moveTo>
                <a:lnTo>
                  <a:pt x="6733397" y="6640813"/>
                </a:lnTo>
                <a:lnTo>
                  <a:pt x="6733397" y="0"/>
                </a:lnTo>
                <a:lnTo>
                  <a:pt x="0" y="0"/>
                </a:lnTo>
                <a:lnTo>
                  <a:pt x="0" y="6640813"/>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true" flipV="true" rot="0">
            <a:off x="15906195" y="-121493"/>
            <a:ext cx="6733397" cy="6640813"/>
          </a:xfrm>
          <a:custGeom>
            <a:avLst/>
            <a:gdLst/>
            <a:ahLst/>
            <a:cxnLst/>
            <a:rect r="r" b="b" t="t" l="l"/>
            <a:pathLst>
              <a:path h="6640813" w="6733397">
                <a:moveTo>
                  <a:pt x="6733397" y="6640813"/>
                </a:moveTo>
                <a:lnTo>
                  <a:pt x="0" y="6640813"/>
                </a:lnTo>
                <a:lnTo>
                  <a:pt x="0" y="0"/>
                </a:lnTo>
                <a:lnTo>
                  <a:pt x="6733397" y="0"/>
                </a:lnTo>
                <a:lnTo>
                  <a:pt x="6733397" y="6640813"/>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5438915" y="2297849"/>
            <a:ext cx="7259836" cy="580390"/>
          </a:xfrm>
          <a:prstGeom prst="rect">
            <a:avLst/>
          </a:prstGeom>
        </p:spPr>
        <p:txBody>
          <a:bodyPr anchor="t" rtlCol="false" tIns="0" lIns="0" bIns="0" rIns="0">
            <a:spAutoFit/>
          </a:bodyPr>
          <a:lstStyle/>
          <a:p>
            <a:pPr algn="ctr">
              <a:lnSpc>
                <a:spcPts val="4760"/>
              </a:lnSpc>
              <a:spcBef>
                <a:spcPct val="0"/>
              </a:spcBef>
            </a:pPr>
            <a:r>
              <a:rPr lang="en-US" b="true" sz="3400">
                <a:solidFill>
                  <a:srgbClr val="123586"/>
                </a:solidFill>
                <a:latin typeface="Open Sans 1 Bold"/>
                <a:ea typeface="Open Sans 1 Bold"/>
                <a:cs typeface="Open Sans 1 Bold"/>
                <a:sym typeface="Open Sans 1 Bold"/>
              </a:rPr>
              <a:t>Outils d’automatisation  des tests</a:t>
            </a:r>
          </a:p>
        </p:txBody>
      </p:sp>
      <p:sp>
        <p:nvSpPr>
          <p:cNvPr name="TextBox 11" id="11"/>
          <p:cNvSpPr txBox="true"/>
          <p:nvPr/>
        </p:nvSpPr>
        <p:spPr>
          <a:xfrm rot="0">
            <a:off x="1639378" y="489585"/>
            <a:ext cx="14858909" cy="1106805"/>
          </a:xfrm>
          <a:prstGeom prst="rect">
            <a:avLst/>
          </a:prstGeom>
        </p:spPr>
        <p:txBody>
          <a:bodyPr anchor="t" rtlCol="false" tIns="0" lIns="0" bIns="0" rIns="0">
            <a:spAutoFit/>
          </a:bodyPr>
          <a:lstStyle/>
          <a:p>
            <a:pPr algn="ctr">
              <a:lnSpc>
                <a:spcPts val="4290"/>
              </a:lnSpc>
            </a:pPr>
            <a:r>
              <a:rPr lang="en-US" sz="3900" b="true">
                <a:solidFill>
                  <a:srgbClr val="123586"/>
                </a:solidFill>
                <a:latin typeface="Eastman Grotesque Bold"/>
                <a:ea typeface="Eastman Grotesque Bold"/>
                <a:cs typeface="Eastman Grotesque Bold"/>
                <a:sym typeface="Eastman Grotesque Bold"/>
              </a:rPr>
              <a:t>Étude de l’existant</a:t>
            </a:r>
          </a:p>
          <a:p>
            <a:pPr algn="ctr">
              <a:lnSpc>
                <a:spcPts val="4290"/>
              </a:lnSpc>
            </a:pPr>
            <a:r>
              <a:rPr lang="en-US" sz="3900" b="true">
                <a:solidFill>
                  <a:srgbClr val="295AEB"/>
                </a:solidFill>
                <a:latin typeface="Eastman Grotesque Bold"/>
                <a:ea typeface="Eastman Grotesque Bold"/>
                <a:cs typeface="Eastman Grotesque Bold"/>
                <a:sym typeface="Eastman Grotesque Bold"/>
              </a:rPr>
              <a:t>Analyse et critique des applications similaires</a:t>
            </a:r>
          </a:p>
        </p:txBody>
      </p:sp>
      <p:grpSp>
        <p:nvGrpSpPr>
          <p:cNvPr name="Group 12" id="12"/>
          <p:cNvGrpSpPr/>
          <p:nvPr/>
        </p:nvGrpSpPr>
        <p:grpSpPr>
          <a:xfrm rot="0">
            <a:off x="1484520" y="3198914"/>
            <a:ext cx="4889125" cy="5250348"/>
            <a:chOff x="0" y="0"/>
            <a:chExt cx="6518833" cy="7000464"/>
          </a:xfrm>
        </p:grpSpPr>
        <p:grpSp>
          <p:nvGrpSpPr>
            <p:cNvPr name="Group 13" id="13"/>
            <p:cNvGrpSpPr/>
            <p:nvPr/>
          </p:nvGrpSpPr>
          <p:grpSpPr>
            <a:xfrm rot="0">
              <a:off x="0" y="0"/>
              <a:ext cx="6418610" cy="828924"/>
              <a:chOff x="0" y="0"/>
              <a:chExt cx="3146879" cy="406400"/>
            </a:xfrm>
          </p:grpSpPr>
          <p:sp>
            <p:nvSpPr>
              <p:cNvPr name="Freeform 14" id="14"/>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15" id="15"/>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sp>
          <p:nvSpPr>
            <p:cNvPr name="TextBox 16" id="16"/>
            <p:cNvSpPr txBox="true"/>
            <p:nvPr/>
          </p:nvSpPr>
          <p:spPr>
            <a:xfrm rot="0">
              <a:off x="233911" y="148471"/>
              <a:ext cx="5950787" cy="522457"/>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Sécurité</a:t>
              </a:r>
            </a:p>
          </p:txBody>
        </p:sp>
        <p:sp>
          <p:nvSpPr>
            <p:cNvPr name="AutoShape 17" id="17"/>
            <p:cNvSpPr/>
            <p:nvPr/>
          </p:nvSpPr>
          <p:spPr>
            <a:xfrm>
              <a:off x="200446" y="6956014"/>
              <a:ext cx="6318387" cy="0"/>
            </a:xfrm>
            <a:prstGeom prst="line">
              <a:avLst/>
            </a:prstGeom>
            <a:ln cap="flat" w="88900">
              <a:solidFill>
                <a:srgbClr val="123586"/>
              </a:solidFill>
              <a:prstDash val="solid"/>
              <a:headEnd type="none" len="sm" w="sm"/>
              <a:tailEnd type="none" len="sm" w="sm"/>
            </a:ln>
          </p:spPr>
        </p:sp>
        <p:sp>
          <p:nvSpPr>
            <p:cNvPr name="Freeform 18" id="18"/>
            <p:cNvSpPr/>
            <p:nvPr/>
          </p:nvSpPr>
          <p:spPr>
            <a:xfrm flipH="false" flipV="false" rot="0">
              <a:off x="630697" y="1883024"/>
              <a:ext cx="5261087" cy="1392180"/>
            </a:xfrm>
            <a:custGeom>
              <a:avLst/>
              <a:gdLst/>
              <a:ahLst/>
              <a:cxnLst/>
              <a:rect r="r" b="b" t="t" l="l"/>
              <a:pathLst>
                <a:path h="1392180" w="5261087">
                  <a:moveTo>
                    <a:pt x="0" y="0"/>
                  </a:moveTo>
                  <a:lnTo>
                    <a:pt x="5261088" y="0"/>
                  </a:lnTo>
                  <a:lnTo>
                    <a:pt x="5261088" y="1392180"/>
                  </a:lnTo>
                  <a:lnTo>
                    <a:pt x="0" y="1392180"/>
                  </a:lnTo>
                  <a:lnTo>
                    <a:pt x="0" y="0"/>
                  </a:lnTo>
                  <a:close/>
                </a:path>
              </a:pathLst>
            </a:custGeom>
            <a:blipFill>
              <a:blip r:embed="rId4"/>
              <a:stretch>
                <a:fillRect l="0" t="-52149" r="0" b="-35613"/>
              </a:stretch>
            </a:blipFill>
          </p:spPr>
        </p:sp>
        <p:sp>
          <p:nvSpPr>
            <p:cNvPr name="Freeform 19" id="19"/>
            <p:cNvSpPr/>
            <p:nvPr/>
          </p:nvSpPr>
          <p:spPr>
            <a:xfrm flipH="false" flipV="false" rot="0">
              <a:off x="1196380" y="4829373"/>
              <a:ext cx="4129723" cy="1341636"/>
            </a:xfrm>
            <a:custGeom>
              <a:avLst/>
              <a:gdLst/>
              <a:ahLst/>
              <a:cxnLst/>
              <a:rect r="r" b="b" t="t" l="l"/>
              <a:pathLst>
                <a:path h="1341636" w="4129723">
                  <a:moveTo>
                    <a:pt x="0" y="0"/>
                  </a:moveTo>
                  <a:lnTo>
                    <a:pt x="4129722" y="0"/>
                  </a:lnTo>
                  <a:lnTo>
                    <a:pt x="4129722" y="1341636"/>
                  </a:lnTo>
                  <a:lnTo>
                    <a:pt x="0" y="1341636"/>
                  </a:lnTo>
                  <a:lnTo>
                    <a:pt x="0" y="0"/>
                  </a:lnTo>
                  <a:close/>
                </a:path>
              </a:pathLst>
            </a:custGeom>
            <a:blipFill>
              <a:blip r:embed="rId5"/>
              <a:stretch>
                <a:fillRect l="0" t="0" r="0" b="0"/>
              </a:stretch>
            </a:blipFill>
          </p:spPr>
        </p:sp>
      </p:grpSp>
      <p:grpSp>
        <p:nvGrpSpPr>
          <p:cNvPr name="Group 20" id="20"/>
          <p:cNvGrpSpPr/>
          <p:nvPr/>
        </p:nvGrpSpPr>
        <p:grpSpPr>
          <a:xfrm rot="0">
            <a:off x="6661854" y="3198914"/>
            <a:ext cx="4813957" cy="5250348"/>
            <a:chOff x="0" y="0"/>
            <a:chExt cx="6418610" cy="7000464"/>
          </a:xfrm>
        </p:grpSpPr>
        <p:grpSp>
          <p:nvGrpSpPr>
            <p:cNvPr name="Group 21" id="21"/>
            <p:cNvGrpSpPr/>
            <p:nvPr/>
          </p:nvGrpSpPr>
          <p:grpSpPr>
            <a:xfrm rot="0">
              <a:off x="0" y="0"/>
              <a:ext cx="6418610" cy="828924"/>
              <a:chOff x="0" y="0"/>
              <a:chExt cx="3146879" cy="406400"/>
            </a:xfrm>
          </p:grpSpPr>
          <p:sp>
            <p:nvSpPr>
              <p:cNvPr name="Freeform 22" id="22"/>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23" id="23"/>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sp>
          <p:nvSpPr>
            <p:cNvPr name="TextBox 24" id="24"/>
            <p:cNvSpPr txBox="true"/>
            <p:nvPr/>
          </p:nvSpPr>
          <p:spPr>
            <a:xfrm rot="0">
              <a:off x="233911" y="148471"/>
              <a:ext cx="5950787" cy="522457"/>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Fonctionnels</a:t>
              </a:r>
            </a:p>
          </p:txBody>
        </p:sp>
        <p:sp>
          <p:nvSpPr>
            <p:cNvPr name="AutoShape 25" id="25"/>
            <p:cNvSpPr/>
            <p:nvPr/>
          </p:nvSpPr>
          <p:spPr>
            <a:xfrm>
              <a:off x="100223" y="6956014"/>
              <a:ext cx="6318387" cy="0"/>
            </a:xfrm>
            <a:prstGeom prst="line">
              <a:avLst/>
            </a:prstGeom>
            <a:ln cap="flat" w="88900">
              <a:solidFill>
                <a:srgbClr val="123586"/>
              </a:solidFill>
              <a:prstDash val="solid"/>
              <a:headEnd type="none" len="sm" w="sm"/>
              <a:tailEnd type="none" len="sm" w="sm"/>
            </a:ln>
          </p:spPr>
        </p:sp>
        <p:sp>
          <p:nvSpPr>
            <p:cNvPr name="Freeform 26" id="26"/>
            <p:cNvSpPr/>
            <p:nvPr/>
          </p:nvSpPr>
          <p:spPr>
            <a:xfrm flipH="false" flipV="false" rot="0">
              <a:off x="991401" y="1158688"/>
              <a:ext cx="5150550" cy="2868187"/>
            </a:xfrm>
            <a:custGeom>
              <a:avLst/>
              <a:gdLst/>
              <a:ahLst/>
              <a:cxnLst/>
              <a:rect r="r" b="b" t="t" l="l"/>
              <a:pathLst>
                <a:path h="2868187" w="5150550">
                  <a:moveTo>
                    <a:pt x="0" y="0"/>
                  </a:moveTo>
                  <a:lnTo>
                    <a:pt x="5150550" y="0"/>
                  </a:lnTo>
                  <a:lnTo>
                    <a:pt x="5150550" y="2868187"/>
                  </a:lnTo>
                  <a:lnTo>
                    <a:pt x="0" y="2868187"/>
                  </a:lnTo>
                  <a:lnTo>
                    <a:pt x="0" y="0"/>
                  </a:lnTo>
                  <a:close/>
                </a:path>
              </a:pathLst>
            </a:custGeom>
            <a:blipFill>
              <a:blip r:embed="rId6"/>
              <a:stretch>
                <a:fillRect l="-21072" t="-47300" r="-67254" b="-60814"/>
              </a:stretch>
            </a:blipFill>
          </p:spPr>
        </p:sp>
        <p:sp>
          <p:nvSpPr>
            <p:cNvPr name="Freeform 27" id="27"/>
            <p:cNvSpPr/>
            <p:nvPr/>
          </p:nvSpPr>
          <p:spPr>
            <a:xfrm flipH="false" flipV="false" rot="0">
              <a:off x="1506886" y="4620560"/>
              <a:ext cx="3758040" cy="1550449"/>
            </a:xfrm>
            <a:custGeom>
              <a:avLst/>
              <a:gdLst/>
              <a:ahLst/>
              <a:cxnLst/>
              <a:rect r="r" b="b" t="t" l="l"/>
              <a:pathLst>
                <a:path h="1550449" w="3758040">
                  <a:moveTo>
                    <a:pt x="0" y="0"/>
                  </a:moveTo>
                  <a:lnTo>
                    <a:pt x="3758040" y="0"/>
                  </a:lnTo>
                  <a:lnTo>
                    <a:pt x="3758040" y="1550449"/>
                  </a:lnTo>
                  <a:lnTo>
                    <a:pt x="0" y="1550449"/>
                  </a:lnTo>
                  <a:lnTo>
                    <a:pt x="0" y="0"/>
                  </a:lnTo>
                  <a:close/>
                </a:path>
              </a:pathLst>
            </a:custGeom>
            <a:blipFill>
              <a:blip r:embed="rId7"/>
              <a:stretch>
                <a:fillRect l="-5501" t="-49538" r="-3023" b="-47747"/>
              </a:stretch>
            </a:blipFill>
          </p:spPr>
        </p:sp>
      </p:grpSp>
      <p:grpSp>
        <p:nvGrpSpPr>
          <p:cNvPr name="Group 28" id="28"/>
          <p:cNvGrpSpPr/>
          <p:nvPr/>
        </p:nvGrpSpPr>
        <p:grpSpPr>
          <a:xfrm rot="0">
            <a:off x="11839187" y="3198914"/>
            <a:ext cx="4889125" cy="5250348"/>
            <a:chOff x="0" y="0"/>
            <a:chExt cx="6518833" cy="7000464"/>
          </a:xfrm>
        </p:grpSpPr>
        <p:grpSp>
          <p:nvGrpSpPr>
            <p:cNvPr name="Group 29" id="29"/>
            <p:cNvGrpSpPr/>
            <p:nvPr/>
          </p:nvGrpSpPr>
          <p:grpSpPr>
            <a:xfrm rot="0">
              <a:off x="0" y="0"/>
              <a:ext cx="6418610" cy="828924"/>
              <a:chOff x="0" y="0"/>
              <a:chExt cx="3146879" cy="406400"/>
            </a:xfrm>
          </p:grpSpPr>
          <p:sp>
            <p:nvSpPr>
              <p:cNvPr name="Freeform 30" id="30"/>
              <p:cNvSpPr/>
              <p:nvPr/>
            </p:nvSpPr>
            <p:spPr>
              <a:xfrm flipH="false" flipV="false" rot="0">
                <a:off x="0" y="0"/>
                <a:ext cx="3146879" cy="406400"/>
              </a:xfrm>
              <a:custGeom>
                <a:avLst/>
                <a:gdLst/>
                <a:ahLst/>
                <a:cxnLst/>
                <a:rect r="r" b="b" t="t" l="l"/>
                <a:pathLst>
                  <a:path h="406400" w="3146879">
                    <a:moveTo>
                      <a:pt x="2943679" y="0"/>
                    </a:moveTo>
                    <a:lnTo>
                      <a:pt x="203200" y="0"/>
                    </a:lnTo>
                    <a:lnTo>
                      <a:pt x="0" y="203200"/>
                    </a:lnTo>
                    <a:lnTo>
                      <a:pt x="203200" y="406400"/>
                    </a:lnTo>
                    <a:lnTo>
                      <a:pt x="2943679" y="406400"/>
                    </a:lnTo>
                    <a:lnTo>
                      <a:pt x="3146879" y="203200"/>
                    </a:lnTo>
                    <a:lnTo>
                      <a:pt x="2943679" y="0"/>
                    </a:lnTo>
                    <a:close/>
                  </a:path>
                </a:pathLst>
              </a:custGeom>
              <a:solidFill>
                <a:srgbClr val="123586"/>
              </a:solidFill>
            </p:spPr>
          </p:sp>
          <p:sp>
            <p:nvSpPr>
              <p:cNvPr name="TextBox 31" id="31"/>
              <p:cNvSpPr txBox="true"/>
              <p:nvPr/>
            </p:nvSpPr>
            <p:spPr>
              <a:xfrm>
                <a:off x="152400" y="-38100"/>
                <a:ext cx="2842079" cy="444500"/>
              </a:xfrm>
              <a:prstGeom prst="rect">
                <a:avLst/>
              </a:prstGeom>
            </p:spPr>
            <p:txBody>
              <a:bodyPr anchor="ctr" rtlCol="false" tIns="49499" lIns="49499" bIns="49499" rIns="49499"/>
              <a:lstStyle/>
              <a:p>
                <a:pPr algn="ctr">
                  <a:lnSpc>
                    <a:spcPts val="2939"/>
                  </a:lnSpc>
                </a:pPr>
              </a:p>
            </p:txBody>
          </p:sp>
        </p:grpSp>
        <p:sp>
          <p:nvSpPr>
            <p:cNvPr name="TextBox 32" id="32"/>
            <p:cNvSpPr txBox="true"/>
            <p:nvPr/>
          </p:nvSpPr>
          <p:spPr>
            <a:xfrm rot="0">
              <a:off x="233911" y="148471"/>
              <a:ext cx="5950787" cy="522457"/>
            </a:xfrm>
            <a:prstGeom prst="rect">
              <a:avLst/>
            </a:prstGeom>
          </p:spPr>
          <p:txBody>
            <a:bodyPr anchor="t" rtlCol="false" tIns="0" lIns="0" bIns="0" rIns="0">
              <a:spAutoFit/>
            </a:bodyPr>
            <a:lstStyle/>
            <a:p>
              <a:pPr algn="ctr">
                <a:lnSpc>
                  <a:spcPts val="3091"/>
                </a:lnSpc>
              </a:pPr>
              <a:r>
                <a:rPr lang="en-US" sz="2575" b="true">
                  <a:solidFill>
                    <a:srgbClr val="FFFFFF"/>
                  </a:solidFill>
                  <a:latin typeface="Public Sans Bold"/>
                  <a:ea typeface="Public Sans Bold"/>
                  <a:cs typeface="Public Sans Bold"/>
                  <a:sym typeface="Public Sans Bold"/>
                </a:rPr>
                <a:t>SEO</a:t>
              </a:r>
            </a:p>
          </p:txBody>
        </p:sp>
        <p:sp>
          <p:nvSpPr>
            <p:cNvPr name="AutoShape 33" id="33"/>
            <p:cNvSpPr/>
            <p:nvPr/>
          </p:nvSpPr>
          <p:spPr>
            <a:xfrm>
              <a:off x="200446" y="6956014"/>
              <a:ext cx="6318387" cy="0"/>
            </a:xfrm>
            <a:prstGeom prst="line">
              <a:avLst/>
            </a:prstGeom>
            <a:ln cap="flat" w="88900">
              <a:solidFill>
                <a:srgbClr val="123586"/>
              </a:solidFill>
              <a:prstDash val="solid"/>
              <a:headEnd type="none" len="sm" w="sm"/>
              <a:tailEnd type="none" len="sm" w="sm"/>
            </a:ln>
          </p:spPr>
        </p:sp>
        <p:sp>
          <p:nvSpPr>
            <p:cNvPr name="Freeform 34" id="34"/>
            <p:cNvSpPr/>
            <p:nvPr/>
          </p:nvSpPr>
          <p:spPr>
            <a:xfrm flipH="false" flipV="false" rot="0">
              <a:off x="1445709" y="4829883"/>
              <a:ext cx="4447086" cy="1131803"/>
            </a:xfrm>
            <a:custGeom>
              <a:avLst/>
              <a:gdLst/>
              <a:ahLst/>
              <a:cxnLst/>
              <a:rect r="r" b="b" t="t" l="l"/>
              <a:pathLst>
                <a:path h="1131803" w="4447086">
                  <a:moveTo>
                    <a:pt x="0" y="0"/>
                  </a:moveTo>
                  <a:lnTo>
                    <a:pt x="4447086" y="0"/>
                  </a:lnTo>
                  <a:lnTo>
                    <a:pt x="4447086" y="1131803"/>
                  </a:lnTo>
                  <a:lnTo>
                    <a:pt x="0" y="1131803"/>
                  </a:lnTo>
                  <a:lnTo>
                    <a:pt x="0" y="0"/>
                  </a:lnTo>
                  <a:close/>
                </a:path>
              </a:pathLst>
            </a:custGeom>
            <a:blipFill>
              <a:blip r:embed="rId8"/>
              <a:stretch>
                <a:fillRect l="0" t="0" r="0" b="0"/>
              </a:stretch>
            </a:blipFill>
          </p:spPr>
        </p:sp>
        <p:sp>
          <p:nvSpPr>
            <p:cNvPr name="Freeform 35" id="35"/>
            <p:cNvSpPr/>
            <p:nvPr/>
          </p:nvSpPr>
          <p:spPr>
            <a:xfrm flipH="false" flipV="false" rot="0">
              <a:off x="1445709" y="1717924"/>
              <a:ext cx="4069973" cy="1912465"/>
            </a:xfrm>
            <a:custGeom>
              <a:avLst/>
              <a:gdLst/>
              <a:ahLst/>
              <a:cxnLst/>
              <a:rect r="r" b="b" t="t" l="l"/>
              <a:pathLst>
                <a:path h="1912465" w="4069973">
                  <a:moveTo>
                    <a:pt x="0" y="0"/>
                  </a:moveTo>
                  <a:lnTo>
                    <a:pt x="4069974" y="0"/>
                  </a:lnTo>
                  <a:lnTo>
                    <a:pt x="4069974" y="1912465"/>
                  </a:lnTo>
                  <a:lnTo>
                    <a:pt x="0" y="1912465"/>
                  </a:lnTo>
                  <a:lnTo>
                    <a:pt x="0" y="0"/>
                  </a:lnTo>
                  <a:close/>
                </a:path>
              </a:pathLst>
            </a:custGeom>
            <a:blipFill>
              <a:blip r:embed="rId9"/>
              <a:stretch>
                <a:fillRect l="-11797" t="-28967" r="-12219" b="-18830"/>
              </a:stretch>
            </a:blipFill>
          </p:spPr>
        </p:sp>
      </p:grpSp>
      <p:sp>
        <p:nvSpPr>
          <p:cNvPr name="TextBox 36" id="36"/>
          <p:cNvSpPr txBox="true"/>
          <p:nvPr/>
        </p:nvSpPr>
        <p:spPr>
          <a:xfrm rot="0">
            <a:off x="17093183" y="9220200"/>
            <a:ext cx="1020435" cy="592916"/>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07</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938831" y="864690"/>
            <a:ext cx="10410337" cy="730250"/>
          </a:xfrm>
          <a:prstGeom prst="rect">
            <a:avLst/>
          </a:prstGeom>
        </p:spPr>
        <p:txBody>
          <a:bodyPr anchor="t" rtlCol="false" tIns="0" lIns="0" bIns="0" rIns="0">
            <a:spAutoFit/>
          </a:bodyPr>
          <a:lstStyle/>
          <a:p>
            <a:pPr algn="ctr">
              <a:lnSpc>
                <a:spcPts val="5500"/>
              </a:lnSpc>
            </a:pPr>
            <a:r>
              <a:rPr lang="en-US" sz="5000" b="true">
                <a:solidFill>
                  <a:srgbClr val="123586"/>
                </a:solidFill>
                <a:latin typeface="Eastman Grotesque Bold"/>
                <a:ea typeface="Eastman Grotesque Bold"/>
                <a:cs typeface="Eastman Grotesque Bold"/>
                <a:sym typeface="Eastman Grotesque Bold"/>
              </a:rPr>
              <a:t>Problématique</a:t>
            </a:r>
          </a:p>
        </p:txBody>
      </p:sp>
      <p:sp>
        <p:nvSpPr>
          <p:cNvPr name="Freeform 3" id="3"/>
          <p:cNvSpPr/>
          <p:nvPr/>
        </p:nvSpPr>
        <p:spPr>
          <a:xfrm flipH="false" flipV="true" rot="0">
            <a:off x="-4351592" y="-121493"/>
            <a:ext cx="6733397" cy="6640813"/>
          </a:xfrm>
          <a:custGeom>
            <a:avLst/>
            <a:gdLst/>
            <a:ahLst/>
            <a:cxnLst/>
            <a:rect r="r" b="b" t="t" l="l"/>
            <a:pathLst>
              <a:path h="6640813" w="6733397">
                <a:moveTo>
                  <a:pt x="0" y="6640813"/>
                </a:moveTo>
                <a:lnTo>
                  <a:pt x="6733397" y="6640813"/>
                </a:lnTo>
                <a:lnTo>
                  <a:pt x="6733397" y="0"/>
                </a:lnTo>
                <a:lnTo>
                  <a:pt x="0" y="0"/>
                </a:lnTo>
                <a:lnTo>
                  <a:pt x="0" y="6640813"/>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true" flipV="true" rot="0">
            <a:off x="15906195" y="-121493"/>
            <a:ext cx="6733397" cy="6640813"/>
          </a:xfrm>
          <a:custGeom>
            <a:avLst/>
            <a:gdLst/>
            <a:ahLst/>
            <a:cxnLst/>
            <a:rect r="r" b="b" t="t" l="l"/>
            <a:pathLst>
              <a:path h="6640813" w="6733397">
                <a:moveTo>
                  <a:pt x="6733397" y="6640813"/>
                </a:moveTo>
                <a:lnTo>
                  <a:pt x="0" y="6640813"/>
                </a:lnTo>
                <a:lnTo>
                  <a:pt x="0" y="0"/>
                </a:lnTo>
                <a:lnTo>
                  <a:pt x="6733397" y="0"/>
                </a:lnTo>
                <a:lnTo>
                  <a:pt x="6733397" y="6640813"/>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5" id="5"/>
          <p:cNvSpPr txBox="true"/>
          <p:nvPr/>
        </p:nvSpPr>
        <p:spPr>
          <a:xfrm rot="0">
            <a:off x="17240242" y="9415180"/>
            <a:ext cx="1020435" cy="592916"/>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08</a:t>
            </a:r>
          </a:p>
        </p:txBody>
      </p:sp>
      <p:grpSp>
        <p:nvGrpSpPr>
          <p:cNvPr name="Group 6" id="6"/>
          <p:cNvGrpSpPr/>
          <p:nvPr/>
        </p:nvGrpSpPr>
        <p:grpSpPr>
          <a:xfrm rot="0">
            <a:off x="497575" y="3047647"/>
            <a:ext cx="12429118" cy="3711387"/>
            <a:chOff x="0" y="0"/>
            <a:chExt cx="3087774" cy="922022"/>
          </a:xfrm>
        </p:grpSpPr>
        <p:sp>
          <p:nvSpPr>
            <p:cNvPr name="Freeform 7" id="7"/>
            <p:cNvSpPr/>
            <p:nvPr/>
          </p:nvSpPr>
          <p:spPr>
            <a:xfrm flipH="false" flipV="false" rot="0">
              <a:off x="0" y="0"/>
              <a:ext cx="3087774" cy="922022"/>
            </a:xfrm>
            <a:custGeom>
              <a:avLst/>
              <a:gdLst/>
              <a:ahLst/>
              <a:cxnLst/>
              <a:rect r="r" b="b" t="t" l="l"/>
              <a:pathLst>
                <a:path h="922022" w="3087774">
                  <a:moveTo>
                    <a:pt x="47339" y="0"/>
                  </a:moveTo>
                  <a:lnTo>
                    <a:pt x="3040435" y="0"/>
                  </a:lnTo>
                  <a:cubicBezTo>
                    <a:pt x="3052990" y="0"/>
                    <a:pt x="3065031" y="4988"/>
                    <a:pt x="3073908" y="13865"/>
                  </a:cubicBezTo>
                  <a:cubicBezTo>
                    <a:pt x="3082786" y="22743"/>
                    <a:pt x="3087774" y="34784"/>
                    <a:pt x="3087774" y="47339"/>
                  </a:cubicBezTo>
                  <a:lnTo>
                    <a:pt x="3087774" y="874683"/>
                  </a:lnTo>
                  <a:cubicBezTo>
                    <a:pt x="3087774" y="887238"/>
                    <a:pt x="3082786" y="899279"/>
                    <a:pt x="3073908" y="908157"/>
                  </a:cubicBezTo>
                  <a:cubicBezTo>
                    <a:pt x="3065031" y="917035"/>
                    <a:pt x="3052990" y="922022"/>
                    <a:pt x="3040435" y="922022"/>
                  </a:cubicBezTo>
                  <a:lnTo>
                    <a:pt x="47339" y="922022"/>
                  </a:lnTo>
                  <a:cubicBezTo>
                    <a:pt x="34784" y="922022"/>
                    <a:pt x="22743" y="917035"/>
                    <a:pt x="13865" y="908157"/>
                  </a:cubicBezTo>
                  <a:cubicBezTo>
                    <a:pt x="4988" y="899279"/>
                    <a:pt x="0" y="887238"/>
                    <a:pt x="0" y="874683"/>
                  </a:cubicBezTo>
                  <a:lnTo>
                    <a:pt x="0" y="47339"/>
                  </a:lnTo>
                  <a:cubicBezTo>
                    <a:pt x="0" y="34784"/>
                    <a:pt x="4988" y="22743"/>
                    <a:pt x="13865" y="13865"/>
                  </a:cubicBezTo>
                  <a:cubicBezTo>
                    <a:pt x="22743" y="4988"/>
                    <a:pt x="34784" y="0"/>
                    <a:pt x="47339" y="0"/>
                  </a:cubicBezTo>
                  <a:close/>
                </a:path>
              </a:pathLst>
            </a:custGeom>
            <a:solidFill>
              <a:srgbClr val="000000">
                <a:alpha val="0"/>
              </a:srgbClr>
            </a:solidFill>
            <a:ln w="114300" cap="rnd">
              <a:solidFill>
                <a:srgbClr val="1836B2"/>
              </a:solidFill>
              <a:prstDash val="dash"/>
              <a:round/>
            </a:ln>
          </p:spPr>
        </p:sp>
        <p:sp>
          <p:nvSpPr>
            <p:cNvPr name="TextBox 8" id="8"/>
            <p:cNvSpPr txBox="true"/>
            <p:nvPr/>
          </p:nvSpPr>
          <p:spPr>
            <a:xfrm>
              <a:off x="0" y="-76200"/>
              <a:ext cx="3087774" cy="998222"/>
            </a:xfrm>
            <a:prstGeom prst="rect">
              <a:avLst/>
            </a:prstGeom>
          </p:spPr>
          <p:txBody>
            <a:bodyPr anchor="t" rtlCol="false" tIns="269279" lIns="269279" bIns="269279" rIns="269279"/>
            <a:lstStyle/>
            <a:p>
              <a:pPr algn="l">
                <a:lnSpc>
                  <a:spcPts val="4827"/>
                </a:lnSpc>
              </a:pPr>
              <a:r>
                <a:rPr lang="en-US" sz="3399">
                  <a:solidFill>
                    <a:srgbClr val="000000"/>
                  </a:solidFill>
                  <a:latin typeface="Open Sans 1"/>
                  <a:ea typeface="Open Sans 1"/>
                  <a:cs typeface="Open Sans 1"/>
                  <a:sym typeface="Open Sans 1"/>
                </a:rPr>
                <a:t>Comment concevoir une solution unifiée permettant d’automatiser les tests fonctionnels, les analyses de sécurité et les audits SEO d’une application web, tout en assurant la diffusion efficace des résultats en temps réel ?</a:t>
              </a:r>
            </a:p>
          </p:txBody>
        </p:sp>
      </p:grpSp>
      <p:sp>
        <p:nvSpPr>
          <p:cNvPr name="Freeform 9" id="9"/>
          <p:cNvSpPr/>
          <p:nvPr/>
        </p:nvSpPr>
        <p:spPr>
          <a:xfrm flipH="false" flipV="false" rot="0">
            <a:off x="11779977" y="5875244"/>
            <a:ext cx="1146716" cy="1767577"/>
          </a:xfrm>
          <a:custGeom>
            <a:avLst/>
            <a:gdLst/>
            <a:ahLst/>
            <a:cxnLst/>
            <a:rect r="r" b="b" t="t" l="l"/>
            <a:pathLst>
              <a:path h="1767577" w="1146716">
                <a:moveTo>
                  <a:pt x="0" y="0"/>
                </a:moveTo>
                <a:lnTo>
                  <a:pt x="1146716" y="0"/>
                </a:lnTo>
                <a:lnTo>
                  <a:pt x="1146716" y="1767578"/>
                </a:lnTo>
                <a:lnTo>
                  <a:pt x="0" y="17675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a:grpSpLocks noChangeAspect="true"/>
          </p:cNvGrpSpPr>
          <p:nvPr/>
        </p:nvGrpSpPr>
        <p:grpSpPr>
          <a:xfrm rot="0">
            <a:off x="13262140" y="3198914"/>
            <a:ext cx="4292641" cy="4292641"/>
            <a:chOff x="0" y="0"/>
            <a:chExt cx="12700000" cy="12700000"/>
          </a:xfrm>
        </p:grpSpPr>
        <p:sp>
          <p:nvSpPr>
            <p:cNvPr name="Freeform 11" id="11"/>
            <p:cNvSpPr/>
            <p:nvPr/>
          </p:nvSpPr>
          <p:spPr>
            <a:xfrm flipH="false" flipV="false" rot="0">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6"/>
              <a:stretch>
                <a:fillRect l="0" t="-3869" r="0" b="-3869"/>
              </a:stretch>
            </a:blipFill>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754891"/>
            <a:ext cx="18288000" cy="532109"/>
            <a:chOff x="0" y="0"/>
            <a:chExt cx="4816593" cy="140144"/>
          </a:xfrm>
        </p:grpSpPr>
        <p:sp>
          <p:nvSpPr>
            <p:cNvPr name="Freeform 3" id="3"/>
            <p:cNvSpPr/>
            <p:nvPr/>
          </p:nvSpPr>
          <p:spPr>
            <a:xfrm flipH="false" flipV="false" rot="0">
              <a:off x="0" y="0"/>
              <a:ext cx="4816592" cy="140144"/>
            </a:xfrm>
            <a:custGeom>
              <a:avLst/>
              <a:gdLst/>
              <a:ahLst/>
              <a:cxnLst/>
              <a:rect r="r" b="b" t="t" l="l"/>
              <a:pathLst>
                <a:path h="140144" w="4816592">
                  <a:moveTo>
                    <a:pt x="0" y="0"/>
                  </a:moveTo>
                  <a:lnTo>
                    <a:pt x="4816592" y="0"/>
                  </a:lnTo>
                  <a:lnTo>
                    <a:pt x="4816592" y="140144"/>
                  </a:lnTo>
                  <a:lnTo>
                    <a:pt x="0" y="140144"/>
                  </a:lnTo>
                  <a:close/>
                </a:path>
              </a:pathLst>
            </a:custGeom>
            <a:solidFill>
              <a:srgbClr val="123586"/>
            </a:solidFill>
          </p:spPr>
        </p:sp>
        <p:sp>
          <p:nvSpPr>
            <p:cNvPr name="TextBox 4" id="4"/>
            <p:cNvSpPr txBox="true"/>
            <p:nvPr/>
          </p:nvSpPr>
          <p:spPr>
            <a:xfrm>
              <a:off x="0" y="-38100"/>
              <a:ext cx="4816593" cy="178244"/>
            </a:xfrm>
            <a:prstGeom prst="rect">
              <a:avLst/>
            </a:prstGeom>
          </p:spPr>
          <p:txBody>
            <a:bodyPr anchor="ctr" rtlCol="false" tIns="50800" lIns="50800" bIns="50800" rIns="50800"/>
            <a:lstStyle/>
            <a:p>
              <a:pPr algn="ctr">
                <a:lnSpc>
                  <a:spcPts val="2939"/>
                </a:lnSpc>
              </a:pPr>
            </a:p>
          </p:txBody>
        </p:sp>
      </p:grpSp>
      <p:grpSp>
        <p:nvGrpSpPr>
          <p:cNvPr name="Group 5" id="5"/>
          <p:cNvGrpSpPr/>
          <p:nvPr/>
        </p:nvGrpSpPr>
        <p:grpSpPr>
          <a:xfrm rot="0">
            <a:off x="0" y="10036769"/>
            <a:ext cx="18288000" cy="250231"/>
            <a:chOff x="0" y="0"/>
            <a:chExt cx="4816593" cy="65904"/>
          </a:xfrm>
        </p:grpSpPr>
        <p:sp>
          <p:nvSpPr>
            <p:cNvPr name="Freeform 6" id="6"/>
            <p:cNvSpPr/>
            <p:nvPr/>
          </p:nvSpPr>
          <p:spPr>
            <a:xfrm flipH="false" flipV="false" rot="0">
              <a:off x="0" y="0"/>
              <a:ext cx="4816592" cy="65904"/>
            </a:xfrm>
            <a:custGeom>
              <a:avLst/>
              <a:gdLst/>
              <a:ahLst/>
              <a:cxnLst/>
              <a:rect r="r" b="b" t="t" l="l"/>
              <a:pathLst>
                <a:path h="65904" w="4816592">
                  <a:moveTo>
                    <a:pt x="0" y="0"/>
                  </a:moveTo>
                  <a:lnTo>
                    <a:pt x="4816592" y="0"/>
                  </a:lnTo>
                  <a:lnTo>
                    <a:pt x="4816592" y="65904"/>
                  </a:lnTo>
                  <a:lnTo>
                    <a:pt x="0" y="65904"/>
                  </a:lnTo>
                  <a:close/>
                </a:path>
              </a:pathLst>
            </a:custGeom>
            <a:solidFill>
              <a:srgbClr val="517DED"/>
            </a:solidFill>
          </p:spPr>
        </p:sp>
        <p:sp>
          <p:nvSpPr>
            <p:cNvPr name="TextBox 7" id="7"/>
            <p:cNvSpPr txBox="true"/>
            <p:nvPr/>
          </p:nvSpPr>
          <p:spPr>
            <a:xfrm>
              <a:off x="0" y="-38100"/>
              <a:ext cx="4816593" cy="104004"/>
            </a:xfrm>
            <a:prstGeom prst="rect">
              <a:avLst/>
            </a:prstGeom>
          </p:spPr>
          <p:txBody>
            <a:bodyPr anchor="ctr" rtlCol="false" tIns="50800" lIns="50800" bIns="50800" rIns="50800"/>
            <a:lstStyle/>
            <a:p>
              <a:pPr algn="ctr">
                <a:lnSpc>
                  <a:spcPts val="2939"/>
                </a:lnSpc>
              </a:pPr>
            </a:p>
          </p:txBody>
        </p:sp>
      </p:grpSp>
      <p:sp>
        <p:nvSpPr>
          <p:cNvPr name="Freeform 8" id="8"/>
          <p:cNvSpPr/>
          <p:nvPr/>
        </p:nvSpPr>
        <p:spPr>
          <a:xfrm flipH="false" flipV="false" rot="0">
            <a:off x="-89059" y="7309699"/>
            <a:ext cx="894622" cy="1938715"/>
          </a:xfrm>
          <a:custGeom>
            <a:avLst/>
            <a:gdLst/>
            <a:ahLst/>
            <a:cxnLst/>
            <a:rect r="r" b="b" t="t" l="l"/>
            <a:pathLst>
              <a:path h="1938715" w="894622">
                <a:moveTo>
                  <a:pt x="0" y="0"/>
                </a:moveTo>
                <a:lnTo>
                  <a:pt x="894622" y="0"/>
                </a:lnTo>
                <a:lnTo>
                  <a:pt x="894622" y="1938715"/>
                </a:lnTo>
                <a:lnTo>
                  <a:pt x="0" y="1938715"/>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9" id="9"/>
          <p:cNvSpPr/>
          <p:nvPr/>
        </p:nvSpPr>
        <p:spPr>
          <a:xfrm flipH="false" flipV="false" rot="0">
            <a:off x="17482437" y="6340342"/>
            <a:ext cx="894622" cy="1938715"/>
          </a:xfrm>
          <a:custGeom>
            <a:avLst/>
            <a:gdLst/>
            <a:ahLst/>
            <a:cxnLst/>
            <a:rect r="r" b="b" t="t" l="l"/>
            <a:pathLst>
              <a:path h="1938715" w="894622">
                <a:moveTo>
                  <a:pt x="0" y="0"/>
                </a:moveTo>
                <a:lnTo>
                  <a:pt x="894622" y="0"/>
                </a:lnTo>
                <a:lnTo>
                  <a:pt x="894622" y="1938715"/>
                </a:lnTo>
                <a:lnTo>
                  <a:pt x="0" y="1938715"/>
                </a:lnTo>
                <a:lnTo>
                  <a:pt x="0" y="0"/>
                </a:lnTo>
                <a:close/>
              </a:path>
            </a:pathLst>
          </a:custGeom>
          <a:blipFill>
            <a:blip r:embed="rId2">
              <a:extLst>
                <a:ext uri="{96DAC541-7B7A-43D3-8B79-37D633B846F1}">
                  <asvg:svgBlip xmlns:asvg="http://schemas.microsoft.com/office/drawing/2016/SVG/main" r:embed="rId3"/>
                </a:ext>
              </a:extLst>
            </a:blip>
            <a:stretch>
              <a:fillRect l="0" t="-24495" r="-368184" b="0"/>
            </a:stretch>
          </a:blipFill>
        </p:spPr>
      </p:sp>
      <p:sp>
        <p:nvSpPr>
          <p:cNvPr name="Freeform 10" id="10"/>
          <p:cNvSpPr/>
          <p:nvPr/>
        </p:nvSpPr>
        <p:spPr>
          <a:xfrm flipH="false" flipV="true" rot="0">
            <a:off x="-2956685" y="-1299418"/>
            <a:ext cx="5727778" cy="5405591"/>
          </a:xfrm>
          <a:custGeom>
            <a:avLst/>
            <a:gdLst/>
            <a:ahLst/>
            <a:cxnLst/>
            <a:rect r="r" b="b" t="t" l="l"/>
            <a:pathLst>
              <a:path h="5405591" w="5727778">
                <a:moveTo>
                  <a:pt x="0" y="5405590"/>
                </a:moveTo>
                <a:lnTo>
                  <a:pt x="5727778" y="5405590"/>
                </a:lnTo>
                <a:lnTo>
                  <a:pt x="5727778" y="0"/>
                </a:lnTo>
                <a:lnTo>
                  <a:pt x="0" y="0"/>
                </a:lnTo>
                <a:lnTo>
                  <a:pt x="0" y="540559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1" id="11"/>
          <p:cNvSpPr/>
          <p:nvPr/>
        </p:nvSpPr>
        <p:spPr>
          <a:xfrm flipH="true" flipV="true" rot="0">
            <a:off x="15350138" y="-1299418"/>
            <a:ext cx="5727778" cy="5405591"/>
          </a:xfrm>
          <a:custGeom>
            <a:avLst/>
            <a:gdLst/>
            <a:ahLst/>
            <a:cxnLst/>
            <a:rect r="r" b="b" t="t" l="l"/>
            <a:pathLst>
              <a:path h="5405591" w="5727778">
                <a:moveTo>
                  <a:pt x="5727778" y="5405590"/>
                </a:moveTo>
                <a:lnTo>
                  <a:pt x="0" y="5405590"/>
                </a:lnTo>
                <a:lnTo>
                  <a:pt x="0" y="0"/>
                </a:lnTo>
                <a:lnTo>
                  <a:pt x="5727778" y="0"/>
                </a:lnTo>
                <a:lnTo>
                  <a:pt x="5727778" y="540559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2" id="12"/>
          <p:cNvSpPr/>
          <p:nvPr/>
        </p:nvSpPr>
        <p:spPr>
          <a:xfrm flipH="true" flipV="true" rot="0">
            <a:off x="15502538" y="-1147018"/>
            <a:ext cx="5727778" cy="5405591"/>
          </a:xfrm>
          <a:custGeom>
            <a:avLst/>
            <a:gdLst/>
            <a:ahLst/>
            <a:cxnLst/>
            <a:rect r="r" b="b" t="t" l="l"/>
            <a:pathLst>
              <a:path h="5405591" w="5727778">
                <a:moveTo>
                  <a:pt x="5727778" y="5405590"/>
                </a:moveTo>
                <a:lnTo>
                  <a:pt x="0" y="5405590"/>
                </a:lnTo>
                <a:lnTo>
                  <a:pt x="0" y="0"/>
                </a:lnTo>
                <a:lnTo>
                  <a:pt x="5727778" y="0"/>
                </a:lnTo>
                <a:lnTo>
                  <a:pt x="5727778" y="540559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3" id="13"/>
          <p:cNvSpPr txBox="true"/>
          <p:nvPr/>
        </p:nvSpPr>
        <p:spPr>
          <a:xfrm rot="0">
            <a:off x="13657871" y="5081336"/>
            <a:ext cx="41881" cy="449165"/>
          </a:xfrm>
          <a:prstGeom prst="rect">
            <a:avLst/>
          </a:prstGeom>
        </p:spPr>
        <p:txBody>
          <a:bodyPr anchor="t" rtlCol="false" tIns="0" lIns="0" bIns="0" rIns="0">
            <a:spAutoFit/>
          </a:bodyPr>
          <a:lstStyle/>
          <a:p>
            <a:pPr algn="ctr">
              <a:lnSpc>
                <a:spcPts val="3610"/>
              </a:lnSpc>
              <a:spcBef>
                <a:spcPct val="0"/>
              </a:spcBef>
            </a:pPr>
          </a:p>
        </p:txBody>
      </p:sp>
      <p:grpSp>
        <p:nvGrpSpPr>
          <p:cNvPr name="Group 14" id="14"/>
          <p:cNvGrpSpPr>
            <a:grpSpLocks noChangeAspect="true"/>
          </p:cNvGrpSpPr>
          <p:nvPr/>
        </p:nvGrpSpPr>
        <p:grpSpPr>
          <a:xfrm rot="0">
            <a:off x="7163428" y="1507074"/>
            <a:ext cx="9062600" cy="5198198"/>
            <a:chOff x="0" y="0"/>
            <a:chExt cx="7981950" cy="4578350"/>
          </a:xfrm>
        </p:grpSpPr>
        <p:sp>
          <p:nvSpPr>
            <p:cNvPr name="Freeform 15" id="1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6" id="1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7" id="1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8" id="1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9" id="1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0" t="0" r="0" b="-14755"/>
              </a:stretch>
            </a:blipFill>
          </p:spPr>
        </p:sp>
      </p:grpSp>
      <p:sp>
        <p:nvSpPr>
          <p:cNvPr name="Freeform 20" id="20"/>
          <p:cNvSpPr/>
          <p:nvPr/>
        </p:nvSpPr>
        <p:spPr>
          <a:xfrm flipH="false" flipV="false" rot="0">
            <a:off x="3675833" y="7024376"/>
            <a:ext cx="2439937" cy="2224038"/>
          </a:xfrm>
          <a:custGeom>
            <a:avLst/>
            <a:gdLst/>
            <a:ahLst/>
            <a:cxnLst/>
            <a:rect r="r" b="b" t="t" l="l"/>
            <a:pathLst>
              <a:path h="2224038" w="2439937">
                <a:moveTo>
                  <a:pt x="0" y="0"/>
                </a:moveTo>
                <a:lnTo>
                  <a:pt x="2439937" y="0"/>
                </a:lnTo>
                <a:lnTo>
                  <a:pt x="2439937" y="2224038"/>
                </a:lnTo>
                <a:lnTo>
                  <a:pt x="0" y="2224038"/>
                </a:lnTo>
                <a:lnTo>
                  <a:pt x="0" y="0"/>
                </a:lnTo>
                <a:close/>
              </a:path>
            </a:pathLst>
          </a:custGeom>
          <a:blipFill>
            <a:blip r:embed="rId7"/>
            <a:stretch>
              <a:fillRect l="-26864" t="-7419" r="-26864" b="-5015"/>
            </a:stretch>
          </a:blipFill>
        </p:spPr>
      </p:sp>
      <p:sp>
        <p:nvSpPr>
          <p:cNvPr name="Freeform 21" id="21"/>
          <p:cNvSpPr/>
          <p:nvPr/>
        </p:nvSpPr>
        <p:spPr>
          <a:xfrm flipH="false" flipV="false" rot="0">
            <a:off x="12013547" y="7019917"/>
            <a:ext cx="2784141" cy="2035262"/>
          </a:xfrm>
          <a:custGeom>
            <a:avLst/>
            <a:gdLst/>
            <a:ahLst/>
            <a:cxnLst/>
            <a:rect r="r" b="b" t="t" l="l"/>
            <a:pathLst>
              <a:path h="2035262" w="2784141">
                <a:moveTo>
                  <a:pt x="0" y="0"/>
                </a:moveTo>
                <a:lnTo>
                  <a:pt x="2784141" y="0"/>
                </a:lnTo>
                <a:lnTo>
                  <a:pt x="2784141" y="2035262"/>
                </a:lnTo>
                <a:lnTo>
                  <a:pt x="0" y="2035262"/>
                </a:lnTo>
                <a:lnTo>
                  <a:pt x="0" y="0"/>
                </a:lnTo>
                <a:close/>
              </a:path>
            </a:pathLst>
          </a:custGeom>
          <a:blipFill>
            <a:blip r:embed="rId8"/>
            <a:stretch>
              <a:fillRect l="0" t="0" r="0" b="0"/>
            </a:stretch>
          </a:blipFill>
        </p:spPr>
      </p:sp>
      <p:sp>
        <p:nvSpPr>
          <p:cNvPr name="Freeform 22" id="22"/>
          <p:cNvSpPr/>
          <p:nvPr/>
        </p:nvSpPr>
        <p:spPr>
          <a:xfrm flipH="false" flipV="false" rot="0">
            <a:off x="7692421" y="7128920"/>
            <a:ext cx="2739976" cy="1926258"/>
          </a:xfrm>
          <a:custGeom>
            <a:avLst/>
            <a:gdLst/>
            <a:ahLst/>
            <a:cxnLst/>
            <a:rect r="r" b="b" t="t" l="l"/>
            <a:pathLst>
              <a:path h="1926258" w="2739976">
                <a:moveTo>
                  <a:pt x="0" y="0"/>
                </a:moveTo>
                <a:lnTo>
                  <a:pt x="2739976" y="0"/>
                </a:lnTo>
                <a:lnTo>
                  <a:pt x="2739976" y="1926259"/>
                </a:lnTo>
                <a:lnTo>
                  <a:pt x="0" y="1926259"/>
                </a:lnTo>
                <a:lnTo>
                  <a:pt x="0" y="0"/>
                </a:lnTo>
                <a:close/>
              </a:path>
            </a:pathLst>
          </a:custGeom>
          <a:blipFill>
            <a:blip r:embed="rId9"/>
            <a:stretch>
              <a:fillRect l="0" t="0" r="0" b="0"/>
            </a:stretch>
          </a:blipFill>
        </p:spPr>
      </p:sp>
      <p:sp>
        <p:nvSpPr>
          <p:cNvPr name="TextBox 23" id="23"/>
          <p:cNvSpPr txBox="true"/>
          <p:nvPr/>
        </p:nvSpPr>
        <p:spPr>
          <a:xfrm rot="0">
            <a:off x="3675833" y="500760"/>
            <a:ext cx="10410337" cy="730250"/>
          </a:xfrm>
          <a:prstGeom prst="rect">
            <a:avLst/>
          </a:prstGeom>
        </p:spPr>
        <p:txBody>
          <a:bodyPr anchor="t" rtlCol="false" tIns="0" lIns="0" bIns="0" rIns="0">
            <a:spAutoFit/>
          </a:bodyPr>
          <a:lstStyle/>
          <a:p>
            <a:pPr algn="ctr">
              <a:lnSpc>
                <a:spcPts val="5500"/>
              </a:lnSpc>
            </a:pPr>
            <a:r>
              <a:rPr lang="en-US" sz="5000" b="true">
                <a:solidFill>
                  <a:srgbClr val="123586"/>
                </a:solidFill>
                <a:latin typeface="Eastman Grotesque Bold"/>
                <a:ea typeface="Eastman Grotesque Bold"/>
                <a:cs typeface="Eastman Grotesque Bold"/>
                <a:sym typeface="Eastman Grotesque Bold"/>
              </a:rPr>
              <a:t>Solution proposée</a:t>
            </a:r>
          </a:p>
        </p:txBody>
      </p:sp>
      <p:sp>
        <p:nvSpPr>
          <p:cNvPr name="TextBox 24" id="24"/>
          <p:cNvSpPr txBox="true"/>
          <p:nvPr/>
        </p:nvSpPr>
        <p:spPr>
          <a:xfrm rot="0">
            <a:off x="17193593" y="9161975"/>
            <a:ext cx="1020435" cy="592916"/>
          </a:xfrm>
          <a:prstGeom prst="rect">
            <a:avLst/>
          </a:prstGeom>
        </p:spPr>
        <p:txBody>
          <a:bodyPr anchor="t" rtlCol="false" tIns="0" lIns="0" bIns="0" rIns="0">
            <a:spAutoFit/>
          </a:bodyPr>
          <a:lstStyle/>
          <a:p>
            <a:pPr algn="ctr" marL="0" indent="0" lvl="0">
              <a:lnSpc>
                <a:spcPts val="4721"/>
              </a:lnSpc>
              <a:spcBef>
                <a:spcPct val="0"/>
              </a:spcBef>
            </a:pPr>
            <a:r>
              <a:rPr lang="en-US" b="true" sz="3688">
                <a:solidFill>
                  <a:srgbClr val="002CB2"/>
                </a:solidFill>
                <a:latin typeface="Open Sauce Bold"/>
                <a:ea typeface="Open Sauce Bold"/>
                <a:cs typeface="Open Sauce Bold"/>
                <a:sym typeface="Open Sauce Bold"/>
              </a:rPr>
              <a:t>09</a:t>
            </a:r>
          </a:p>
        </p:txBody>
      </p:sp>
      <p:grpSp>
        <p:nvGrpSpPr>
          <p:cNvPr name="Group 25" id="25"/>
          <p:cNvGrpSpPr/>
          <p:nvPr/>
        </p:nvGrpSpPr>
        <p:grpSpPr>
          <a:xfrm rot="0">
            <a:off x="3284417" y="2930890"/>
            <a:ext cx="2231186" cy="2655366"/>
            <a:chOff x="0" y="0"/>
            <a:chExt cx="2974914" cy="3540488"/>
          </a:xfrm>
        </p:grpSpPr>
        <p:sp>
          <p:nvSpPr>
            <p:cNvPr name="Freeform 26" id="26"/>
            <p:cNvSpPr/>
            <p:nvPr/>
          </p:nvSpPr>
          <p:spPr>
            <a:xfrm flipH="false" flipV="false" rot="0">
              <a:off x="0" y="0"/>
              <a:ext cx="2974914" cy="2974914"/>
            </a:xfrm>
            <a:custGeom>
              <a:avLst/>
              <a:gdLst/>
              <a:ahLst/>
              <a:cxnLst/>
              <a:rect r="r" b="b" t="t" l="l"/>
              <a:pathLst>
                <a:path h="2974914" w="2974914">
                  <a:moveTo>
                    <a:pt x="0" y="0"/>
                  </a:moveTo>
                  <a:lnTo>
                    <a:pt x="2974914" y="0"/>
                  </a:lnTo>
                  <a:lnTo>
                    <a:pt x="2974914" y="2974914"/>
                  </a:lnTo>
                  <a:lnTo>
                    <a:pt x="0" y="2974914"/>
                  </a:lnTo>
                  <a:lnTo>
                    <a:pt x="0" y="0"/>
                  </a:lnTo>
                  <a:close/>
                </a:path>
              </a:pathLst>
            </a:custGeom>
            <a:blipFill>
              <a:blip r:embed="rId10"/>
              <a:stretch>
                <a:fillRect l="0" t="0" r="0" b="0"/>
              </a:stretch>
            </a:blipFill>
          </p:spPr>
        </p:sp>
        <p:sp>
          <p:nvSpPr>
            <p:cNvPr name="TextBox 27" id="27"/>
            <p:cNvSpPr txBox="true"/>
            <p:nvPr/>
          </p:nvSpPr>
          <p:spPr>
            <a:xfrm rot="0">
              <a:off x="420360" y="2917764"/>
              <a:ext cx="2134195" cy="622723"/>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04AAD"/>
                  </a:solidFill>
                  <a:latin typeface="Open Sans 1 Bold"/>
                  <a:ea typeface="Open Sans 1 Bold"/>
                  <a:cs typeface="Open Sans 1 Bold"/>
                  <a:sym typeface="Open Sans 1 Bold"/>
                </a:rPr>
                <a:t>AutoTest</a:t>
              </a:r>
            </a:p>
          </p:txBody>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DAGqf-eAvUk</dc:identifier>
  <dcterms:modified xsi:type="dcterms:W3CDTF">2011-08-01T06:04:30Z</dcterms:modified>
  <cp:revision>1</cp:revision>
  <dc:title>pfe- addinn</dc:title>
</cp:coreProperties>
</file>